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5" r:id="rId19"/>
    <p:sldId id="276" r:id="rId20"/>
    <p:sldId id="279" r:id="rId21"/>
    <p:sldId id="278" r:id="rId22"/>
    <p:sldId id="280" r:id="rId23"/>
    <p:sldId id="281" r:id="rId2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737"/>
    <a:srgbClr val="EE964B"/>
    <a:srgbClr val="F4D35E"/>
    <a:srgbClr val="0D3B66"/>
    <a:srgbClr val="FBE8D9"/>
    <a:srgbClr val="FFE3B3"/>
    <a:srgbClr val="C6DF76"/>
    <a:srgbClr val="FE72A9"/>
    <a:srgbClr val="DD4470"/>
    <a:srgbClr val="FDF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5820" autoAdjust="0"/>
  </p:normalViewPr>
  <p:slideViewPr>
    <p:cSldViewPr snapToGrid="0">
      <p:cViewPr varScale="1">
        <p:scale>
          <a:sx n="94" d="100"/>
          <a:sy n="94" d="100"/>
        </p:scale>
        <p:origin x="4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69E2DBE-2FCF-450F-B4B4-43334C546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9A7D390-817C-495E-9C8C-C86144125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1082C32-FC0D-4E3E-B3F1-E8DE1579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B92-0FC6-4441-8A98-7D5285BD9F7E}" type="datetimeFigureOut">
              <a:rPr lang="th-TH" smtClean="0"/>
              <a:t>04/11/67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5CF6352-771A-47BC-931A-F0E11CCF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8935914-406B-4A1B-A171-44D02948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7122-78B7-499D-A82B-E54B2D6B9D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32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CFAE42-25E0-4219-A09E-A087FECF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244D0BE-5E30-4266-B81F-5BD22FA90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4EA5A9A-CF76-459B-ABAC-F5D5C0FA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B92-0FC6-4441-8A98-7D5285BD9F7E}" type="datetimeFigureOut">
              <a:rPr lang="th-TH" smtClean="0"/>
              <a:t>04/11/67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5B62166-3D8E-4973-824C-503EC324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8B84F65-D125-4B96-AB95-A3A46E82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7122-78B7-499D-A82B-E54B2D6B9D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643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E49F4FB3-0F7C-4DC1-9156-269156F90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4C2211B-8D54-40CF-86E7-AD9054AAC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0CB6F6D-9620-49D6-A143-101BF710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B92-0FC6-4441-8A98-7D5285BD9F7E}" type="datetimeFigureOut">
              <a:rPr lang="th-TH" smtClean="0"/>
              <a:t>04/11/67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C79A3F9-F37A-464D-9D04-9E52932A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AE4C628-0E9D-4FAB-9DDF-61132142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7122-78B7-499D-A82B-E54B2D6B9D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358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4E1D4C-9A47-423F-BA86-BBFF0099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F05ABDD-284D-409D-86A1-867E59873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A75DD62-65C5-442B-A2F6-7A065A3A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B92-0FC6-4441-8A98-7D5285BD9F7E}" type="datetimeFigureOut">
              <a:rPr lang="th-TH" smtClean="0"/>
              <a:t>04/11/67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7B09018-F92F-4FAD-AAFA-E54194C2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1E31AF9-F82C-49BF-B98A-D17784C5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7122-78B7-499D-A82B-E54B2D6B9D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999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ABD0DAB-3F96-4A3B-B006-908BA7B2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8353BD0-7AE2-4BCC-AE4A-BF2E2EEC1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F298C7E-AEAF-40FB-8B72-61D0C7F6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B92-0FC6-4441-8A98-7D5285BD9F7E}" type="datetimeFigureOut">
              <a:rPr lang="th-TH" smtClean="0"/>
              <a:t>04/11/67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A491E03-5136-474C-AF72-2414045E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4E1FB77-B87D-4E48-9E5A-07CD4086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7122-78B7-499D-A82B-E54B2D6B9D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061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8565C2C-3BFC-47C8-B409-14BD11F3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6C232E4-F962-4CF6-8BB0-B131A5C10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A4D9619-ABC8-4334-86E2-AB322A951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47865B5-56A6-4A78-AA1B-519775D0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B92-0FC6-4441-8A98-7D5285BD9F7E}" type="datetimeFigureOut">
              <a:rPr lang="th-TH" smtClean="0"/>
              <a:t>04/11/67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A2C567C-59AB-40D9-A1C6-55F7F258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C3CFC53-8805-4688-B102-90E4C58B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7122-78B7-499D-A82B-E54B2D6B9D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533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8477F73-D0A7-44AE-9C5B-82364856C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B25FD66-8B11-4AF0-830F-A3476348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AB4EFD1-3A87-4CB1-9A5B-2EA1E5AC6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8763EDC2-7E64-46D4-AADC-3A3D77E2C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7EF6B12-E4C8-4BE6-8B6D-A6D6BE639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8AF13D42-8EFC-4E9B-9260-2123E2A0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B92-0FC6-4441-8A98-7D5285BD9F7E}" type="datetimeFigureOut">
              <a:rPr lang="th-TH" smtClean="0"/>
              <a:t>04/11/67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8C2D2E4-35B7-4542-8587-E9D5C559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0DFB7FFF-1961-4F88-83FF-FC609352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7122-78B7-499D-A82B-E54B2D6B9D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778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1C6BD0E-3A5F-4C89-92F7-0067EBE67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16026853-C24B-4AFC-9206-A2E5E878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B92-0FC6-4441-8A98-7D5285BD9F7E}" type="datetimeFigureOut">
              <a:rPr lang="th-TH" smtClean="0"/>
              <a:t>04/11/67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C9A6E11-02ED-43CA-B91C-FF80FB30C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3904E4C-5C54-445B-A9B4-8775349A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7122-78B7-499D-A82B-E54B2D6B9D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289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7111410-ACB6-467D-B655-BCBF2F18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B92-0FC6-4441-8A98-7D5285BD9F7E}" type="datetimeFigureOut">
              <a:rPr lang="th-TH" smtClean="0"/>
              <a:t>04/11/67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84F2CEA-BD3E-4E7D-86E3-7EDC2098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95487C0-A0D8-40C5-9C22-CA99A531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7122-78B7-499D-A82B-E54B2D6B9D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700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AF4FACF-F16E-4763-B96E-3955455D0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F19BE79-24F4-46BB-945F-032B33A4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D593EC0-E032-4158-80C1-24113C547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F700682-BA1F-4171-8881-E1477900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B92-0FC6-4441-8A98-7D5285BD9F7E}" type="datetimeFigureOut">
              <a:rPr lang="th-TH" smtClean="0"/>
              <a:t>04/11/67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02C587D-C336-4250-BF9D-6D5BB3269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DA19DA1-9C3C-4523-9B3F-E9406635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7122-78B7-499D-A82B-E54B2D6B9D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90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B18388B-16C1-4C03-9DFC-78348C59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84D9B37A-DF64-4357-A9FC-C076DD144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6933BC8-D30E-482C-8C3C-07177BEFA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760C472-3C40-4B18-B238-A7FB88512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B92-0FC6-4441-8A98-7D5285BD9F7E}" type="datetimeFigureOut">
              <a:rPr lang="th-TH" smtClean="0"/>
              <a:t>04/11/67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61644C6-EE11-4D2C-A1C1-0DB8EE75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F8BF1F9-70A0-4AFC-BC41-A062CC45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7122-78B7-499D-A82B-E54B2D6B9D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466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47A09D51-E87F-4985-9A07-516885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A6E40FB-7678-44A3-8D14-6DC19824C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2AC7D60-DE8C-4478-8C8E-6BEB011A7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DB92-0FC6-4441-8A98-7D5285BD9F7E}" type="datetimeFigureOut">
              <a:rPr lang="th-TH" smtClean="0"/>
              <a:t>04/11/67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20AF44C-BF19-4075-9F28-55F4F2EAE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E248620-4127-4157-8D45-44E17769F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7122-78B7-499D-A82B-E54B2D6B9D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718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3.pn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9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3.png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16.png"/><Relationship Id="rId4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8B9FA70-3A7B-4999-B791-E5DD72CB2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8E47CEC3-BD75-4086-B854-F3DC41DFC179}"/>
              </a:ext>
            </a:extLst>
          </p:cNvPr>
          <p:cNvSpPr/>
          <p:nvPr/>
        </p:nvSpPr>
        <p:spPr>
          <a:xfrm>
            <a:off x="437661" y="2074653"/>
            <a:ext cx="11488615" cy="2708694"/>
          </a:xfrm>
          <a:prstGeom prst="rect">
            <a:avLst/>
          </a:prstGeom>
          <a:solidFill>
            <a:srgbClr val="D8BD9D"/>
          </a:solidFill>
          <a:ln>
            <a:solidFill>
              <a:srgbClr val="D8B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SWOT </a:t>
            </a:r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ที่ผสาน 7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PESTLE</a:t>
            </a:r>
          </a:p>
          <a:p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ช่วยให้ได้มุมมองที่ครอบคลุมเกี่ยวกับสถานการณ์ภายในและ</a:t>
            </a:r>
            <a:r>
              <a:rPr lang="th-TH" sz="4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ภายนอก</a:t>
            </a:r>
            <a:endParaRPr lang="th-TH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ของสำนักงานอธิการบดี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090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0"/>
            <a:ext cx="12192000" cy="6095999"/>
          </a:xfrm>
          <a:prstGeom prst="rect">
            <a:avLst/>
          </a:prstGeom>
          <a:solidFill>
            <a:srgbClr val="FDF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5870714"/>
            <a:ext cx="12192000" cy="987286"/>
          </a:xfrm>
          <a:prstGeom prst="rect">
            <a:avLst/>
          </a:prstGeom>
          <a:solidFill>
            <a:srgbClr val="8E8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1113182" y="243572"/>
            <a:ext cx="10071651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TOWS Matrix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ของสำนักงานอธิการบดี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2402" y="914401"/>
            <a:ext cx="2736574" cy="4638262"/>
          </a:xfrm>
          <a:prstGeom prst="rect">
            <a:avLst/>
          </a:prstGeom>
          <a:solidFill>
            <a:srgbClr val="DED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กลยุทธเชิงรุก (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การจับคู่ระหว่าง</a:t>
            </a:r>
          </a:p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Strength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(จุดแข็ง)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Opportunity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(โอกาส)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ใช้จุดแข็งร่วมกับโอกาส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178906" y="6066307"/>
            <a:ext cx="11761303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นำปัจจัยภายนอกและปัจจัยภายในมาจับคู่กัน 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TOWS Matrix 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 4 รูปแบบ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994993" y="914401"/>
            <a:ext cx="3034747" cy="4638262"/>
          </a:xfrm>
          <a:prstGeom prst="rect">
            <a:avLst/>
          </a:prstGeom>
          <a:solidFill>
            <a:srgbClr val="DED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กลยุทธเชิงแก้ไข (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การจับคู่ระหว่าง</a:t>
            </a:r>
          </a:p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Weakness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(จุดอ่อน)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Opportunity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(โอกาส)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ใช้โอกาสลดจุดอ่อน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6149007" y="914401"/>
            <a:ext cx="3034747" cy="4638262"/>
          </a:xfrm>
          <a:prstGeom prst="rect">
            <a:avLst/>
          </a:prstGeom>
          <a:solidFill>
            <a:srgbClr val="DED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กลยุทธเชิงป้องกัน (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การจับคู่ระหว่าง</a:t>
            </a:r>
          </a:p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Strength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(จุดแข็ง)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Threat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(อุปสรรค)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ใช้จุดแข็งรับมืออุปสรรค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9299715" y="914401"/>
            <a:ext cx="2736574" cy="4638262"/>
          </a:xfrm>
          <a:prstGeom prst="rect">
            <a:avLst/>
          </a:prstGeom>
          <a:solidFill>
            <a:srgbClr val="DED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กลยุทธเชิงรับ (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WT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การจับคู่ระหว่าง</a:t>
            </a:r>
          </a:p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Weakness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(จุดอ่อน)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Threat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(อุปสรรค)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แก้ไขจุดอ่อนและเลี่ยงอุปสรรค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795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3461468" y="243569"/>
            <a:ext cx="2716696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Strengths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(จุดแข็ง)</a:t>
            </a: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8660297" y="243572"/>
            <a:ext cx="2716696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Weakness (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จุดอ่อน)</a:t>
            </a: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-218656" y="1946476"/>
            <a:ext cx="2484781" cy="86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Opportunity (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โอกาส)</a:t>
            </a: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-284919" y="4967973"/>
            <a:ext cx="2484781" cy="91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Threat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อุปสรรค)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974576" y="843105"/>
            <a:ext cx="4982817" cy="2814493"/>
          </a:xfrm>
          <a:prstGeom prst="rect">
            <a:avLst/>
          </a:prstGeom>
          <a:solidFill>
            <a:srgbClr val="A49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กลยุทธเชิงรุก (</a:t>
            </a:r>
            <a:r>
              <a:rPr lang="en-US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SO)</a:t>
            </a:r>
          </a:p>
          <a:p>
            <a:r>
              <a:rPr lang="th-TH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ใช้แผนยุทธศาสตร์มหาวิทยาลัยเป็นแนวทางในการ</a:t>
            </a:r>
          </a:p>
          <a:p>
            <a:r>
              <a:rPr lang="th-TH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ขับเคลื่อนแผนยุทธศาสตร์ของสำนักงาน (</a:t>
            </a:r>
            <a:r>
              <a:rPr lang="en-US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O1, S1, S4</a:t>
            </a:r>
            <a:r>
              <a:rPr lang="th-TH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ส่งเสริมการสื่อสารและเผยแพร่ข้อมูลข่าวสารผ่านช่องทาง </a:t>
            </a:r>
            <a:r>
              <a:rPr lang="en-US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Social media </a:t>
            </a:r>
            <a:r>
              <a:rPr lang="th-TH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เพื่อเสริมสร้างการรับรู้ของบุคลากรและหน่วยงาน (</a:t>
            </a:r>
            <a:r>
              <a:rPr lang="en-US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O6, S5, S7</a:t>
            </a:r>
            <a:r>
              <a:rPr lang="th-TH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พัฒนาการทำงานข้ามสายงาน (</a:t>
            </a:r>
            <a:r>
              <a:rPr lang="en-US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Agile</a:t>
            </a:r>
            <a:r>
              <a:rPr lang="th-TH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เพื่อสนับสนุนการทำงานร่วมกันทั้งภายในและภายนอก (</a:t>
            </a:r>
            <a:r>
              <a:rPr lang="en-US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O5, S5, S8</a:t>
            </a:r>
            <a:r>
              <a:rPr lang="th-TH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957391" y="843106"/>
            <a:ext cx="5062331" cy="2814493"/>
          </a:xfrm>
          <a:prstGeom prst="rect">
            <a:avLst/>
          </a:prstGeom>
          <a:solidFill>
            <a:srgbClr val="DED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กลยุทธเชิงแก้ไข (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พัฒนาระบบการสื่อสารภายในสำนักงานอธิการบดีให้มีประสิทธิภาพ สร้างความเข้าใจร่วมกันในเป้าหมายและแผนปฏิบัติราชการ (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O3, W1, W7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2. จัดอบรมเพื่อเพิ่มทักษะในการเขียนประเมินค่างานและพัฒนาทักษะในการทำงานข้ามสายงาน (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O7, W3, W9, W5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สนับสนุนบุคลากรให้มีการพัฒนาในระดับที่สูงขึ้นอย่างเป็นระบบ สร้างระบบพี่เลี้ยง และคลังความรู้ (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O8, W10, W11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981201" y="3657599"/>
            <a:ext cx="4982817" cy="2814493"/>
          </a:xfrm>
          <a:prstGeom prst="rect">
            <a:avLst/>
          </a:prstGeom>
          <a:solidFill>
            <a:srgbClr val="DED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กลยุทธเชิงป้องกัน (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ST)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ปรับปรุงระบบการติดตามและการประเมินผลการดำเนินโครงการให้มีประสิทธิภาพ เพื่อรองรับการประเมินจากหน่วยงานภายนอก (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T6, S3, S4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ใช้โครงสร้างและทรัพยากรที่มีอยู่ให้เกิดประสิทธิภาพสูงสุด เพื่อรับมือกับข้อจำกัดด้านงบประมาณ (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T4, S6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เพิ่มการใช้เทคโนโลยีและนวัตกรรมที่ทันสมัยเพื่อสนับสนุนการทำงาน ลดปัญหาที่เกิดจากเทคโนโลยีที่ล้าสมัย (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T5, S6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957393" y="3657599"/>
            <a:ext cx="5075581" cy="2814493"/>
          </a:xfrm>
          <a:prstGeom prst="rect">
            <a:avLst/>
          </a:prstGeom>
          <a:solidFill>
            <a:srgbClr val="A49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กลยุทธเชิงรับ (</a:t>
            </a:r>
            <a:r>
              <a:rPr lang="en-US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WT)</a:t>
            </a:r>
          </a:p>
          <a:p>
            <a:r>
              <a:rPr lang="en-US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พัฒนาระบบการถ่ายทอดแผนยุทธศาสตร์และระบบการสื่อสาร เพื่อสร้างการมีส่วนร่วมและเข้าใจเป้าหมายของสำนักงานอธิการบดี (</a:t>
            </a:r>
            <a:r>
              <a:rPr lang="en-US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T8, W1, W7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เพิ่มโอกาสในการพัฒนางานวิจัย </a:t>
            </a:r>
            <a:r>
              <a:rPr lang="en-US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R2R 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และพัฒนาทักษะการเขียนประเมินค่างานให้แก่บุคลากร(</a:t>
            </a:r>
            <a:r>
              <a:rPr lang="en-US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T10, W9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สร้างความร่วมมือกับหน่วยงานภายนอก เพื่อแลกเปลี่ยนข้อมูล ช่วยพัฒนาการดำเนินงานของสำนักงาน (</a:t>
            </a:r>
            <a:r>
              <a:rPr lang="en-US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T9, W4, W11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endParaRPr lang="en-US" sz="2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0ADA811B-08E8-4824-96C7-C254AEC8541C}"/>
              </a:ext>
            </a:extLst>
          </p:cNvPr>
          <p:cNvSpPr/>
          <p:nvPr/>
        </p:nvSpPr>
        <p:spPr>
          <a:xfrm>
            <a:off x="155054" y="243569"/>
            <a:ext cx="2353585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TOWS Matrix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45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8632D359-F286-482B-B63C-16E85ED99300}"/>
              </a:ext>
            </a:extLst>
          </p:cNvPr>
          <p:cNvSpPr/>
          <p:nvPr/>
        </p:nvSpPr>
        <p:spPr>
          <a:xfrm>
            <a:off x="308302" y="191718"/>
            <a:ext cx="11761303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ตารางแสดงจุดแข็งและจุดอ่อนของสำนักงานอธิการบดี (7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 Framework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7216460-2387-44F2-8C16-4505B0F825AF}"/>
              </a:ext>
            </a:extLst>
          </p:cNvPr>
          <p:cNvSpPr/>
          <p:nvPr/>
        </p:nvSpPr>
        <p:spPr>
          <a:xfrm>
            <a:off x="310554" y="840815"/>
            <a:ext cx="2009954" cy="4917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8B11104-33B5-4FE9-8B30-F7B8B18397C0}"/>
              </a:ext>
            </a:extLst>
          </p:cNvPr>
          <p:cNvSpPr/>
          <p:nvPr/>
        </p:nvSpPr>
        <p:spPr>
          <a:xfrm>
            <a:off x="2386647" y="840815"/>
            <a:ext cx="4712900" cy="4917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จุดแข็ง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Strengths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7374E098-E5FF-46EC-A220-D3751B67AEFA}"/>
              </a:ext>
            </a:extLst>
          </p:cNvPr>
          <p:cNvSpPr/>
          <p:nvPr/>
        </p:nvSpPr>
        <p:spPr>
          <a:xfrm>
            <a:off x="7158306" y="840814"/>
            <a:ext cx="4712900" cy="4917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จุดอ่อน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Weaknesses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F42624A2-E452-4E7B-ABE1-2CECF19C252C}"/>
              </a:ext>
            </a:extLst>
          </p:cNvPr>
          <p:cNvSpPr/>
          <p:nvPr/>
        </p:nvSpPr>
        <p:spPr>
          <a:xfrm>
            <a:off x="376693" y="1520919"/>
            <a:ext cx="1943815" cy="491705"/>
          </a:xfrm>
          <a:prstGeom prst="rect">
            <a:avLst/>
          </a:prstGeom>
          <a:solidFill>
            <a:srgbClr val="EE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7F55807-ED77-4D89-BE86-7BC2A3C87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3" t="10305" r="20642" b="15577"/>
          <a:stretch/>
        </p:blipFill>
        <p:spPr>
          <a:xfrm>
            <a:off x="201745" y="1405595"/>
            <a:ext cx="709409" cy="706453"/>
          </a:xfrm>
          <a:prstGeom prst="ellipse">
            <a:avLst/>
          </a:prstGeom>
        </p:spPr>
      </p:pic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FE89BB95-6B3F-437A-B4D3-49A7BB14B3D1}"/>
              </a:ext>
            </a:extLst>
          </p:cNvPr>
          <p:cNvSpPr/>
          <p:nvPr/>
        </p:nvSpPr>
        <p:spPr>
          <a:xfrm>
            <a:off x="371273" y="2278291"/>
            <a:ext cx="1943815" cy="491705"/>
          </a:xfrm>
          <a:prstGeom prst="rect">
            <a:avLst/>
          </a:prstGeom>
          <a:solidFill>
            <a:srgbClr val="F38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773D398-7BF9-4045-BC04-BE8DAF3EE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0" t="18723" r="10665" b="10979"/>
          <a:stretch/>
        </p:blipFill>
        <p:spPr>
          <a:xfrm>
            <a:off x="180836" y="2131712"/>
            <a:ext cx="719369" cy="731790"/>
          </a:xfrm>
          <a:prstGeom prst="ellipse">
            <a:avLst/>
          </a:prstGeom>
        </p:spPr>
      </p:pic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EF64191D-1733-40C1-9AD7-E9C77953BF0E}"/>
              </a:ext>
            </a:extLst>
          </p:cNvPr>
          <p:cNvSpPr/>
          <p:nvPr/>
        </p:nvSpPr>
        <p:spPr>
          <a:xfrm>
            <a:off x="371272" y="6067202"/>
            <a:ext cx="1943815" cy="491705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216FFA9-BA3F-4EB7-BDDF-108A45FC3F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38" t="9792" r="13156" b="12495"/>
          <a:stretch/>
        </p:blipFill>
        <p:spPr>
          <a:xfrm>
            <a:off x="180836" y="5959829"/>
            <a:ext cx="700310" cy="706453"/>
          </a:xfrm>
          <a:prstGeom prst="ellipse">
            <a:avLst/>
          </a:prstGeom>
        </p:spPr>
      </p:pic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D27A79AF-4672-40A8-BA2B-8FC77906818E}"/>
              </a:ext>
            </a:extLst>
          </p:cNvPr>
          <p:cNvSpPr/>
          <p:nvPr/>
        </p:nvSpPr>
        <p:spPr>
          <a:xfrm>
            <a:off x="371273" y="3005728"/>
            <a:ext cx="1943815" cy="491705"/>
          </a:xfrm>
          <a:prstGeom prst="rect">
            <a:avLst/>
          </a:prstGeom>
          <a:solidFill>
            <a:srgbClr val="99B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ระบบการทำงาน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B09D01A7-1AE8-4931-9D86-A8E0CC30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50" t="5235" r="16462" b="20791"/>
          <a:stretch/>
        </p:blipFill>
        <p:spPr>
          <a:xfrm>
            <a:off x="154580" y="2891117"/>
            <a:ext cx="719369" cy="720928"/>
          </a:xfrm>
          <a:prstGeom prst="ellipse">
            <a:avLst/>
          </a:prstGeom>
        </p:spPr>
      </p:pic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14D5E4E6-3B58-47AE-B590-14630AB378E3}"/>
              </a:ext>
            </a:extLst>
          </p:cNvPr>
          <p:cNvSpPr/>
          <p:nvPr/>
        </p:nvSpPr>
        <p:spPr>
          <a:xfrm>
            <a:off x="371273" y="3766411"/>
            <a:ext cx="1943815" cy="491705"/>
          </a:xfrm>
          <a:prstGeom prst="rect">
            <a:avLst/>
          </a:prstGeom>
          <a:solidFill>
            <a:srgbClr val="00A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ค่านิยมร่วม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AA74FDE2-DF81-4A73-A72D-99C1A50DBC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479" t="19040" r="16461" b="19997"/>
          <a:stretch/>
        </p:blipFill>
        <p:spPr>
          <a:xfrm>
            <a:off x="145338" y="3651800"/>
            <a:ext cx="737852" cy="720928"/>
          </a:xfrm>
          <a:prstGeom prst="ellipse">
            <a:avLst/>
          </a:prstGeom>
        </p:spPr>
      </p:pic>
      <p:sp>
        <p:nvSpPr>
          <p:cNvPr id="36" name="สี่เหลี่ยมผืนผ้า 35">
            <a:extLst>
              <a:ext uri="{FF2B5EF4-FFF2-40B4-BE49-F238E27FC236}">
                <a16:creationId xmlns:a16="http://schemas.microsoft.com/office/drawing/2014/main" id="{DBCF43AE-A260-4C35-8B72-A6360B6F8CF5}"/>
              </a:ext>
            </a:extLst>
          </p:cNvPr>
          <p:cNvSpPr/>
          <p:nvPr/>
        </p:nvSpPr>
        <p:spPr>
          <a:xfrm>
            <a:off x="371273" y="4525976"/>
            <a:ext cx="1943815" cy="491705"/>
          </a:xfrm>
          <a:prstGeom prst="rect">
            <a:avLst/>
          </a:prstGeom>
          <a:solidFill>
            <a:srgbClr val="149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บริหารจัดการ</a:t>
            </a: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DAA676E1-E2A1-4E03-929E-C8D4E20C63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523" t="18373" r="12353" b="12703"/>
          <a:stretch/>
        </p:blipFill>
        <p:spPr>
          <a:xfrm>
            <a:off x="154579" y="4396905"/>
            <a:ext cx="719369" cy="749848"/>
          </a:xfrm>
          <a:prstGeom prst="ellipse">
            <a:avLst/>
          </a:prstGeom>
        </p:spPr>
      </p:pic>
      <p:sp>
        <p:nvSpPr>
          <p:cNvPr id="37" name="สี่เหลี่ยมผืนผ้า 36">
            <a:extLst>
              <a:ext uri="{FF2B5EF4-FFF2-40B4-BE49-F238E27FC236}">
                <a16:creationId xmlns:a16="http://schemas.microsoft.com/office/drawing/2014/main" id="{1E79E3EA-E772-4533-BD67-272D6852931D}"/>
              </a:ext>
            </a:extLst>
          </p:cNvPr>
          <p:cNvSpPr/>
          <p:nvPr/>
        </p:nvSpPr>
        <p:spPr>
          <a:xfrm>
            <a:off x="396383" y="5307438"/>
            <a:ext cx="1943815" cy="491705"/>
          </a:xfrm>
          <a:prstGeom prst="rect">
            <a:avLst/>
          </a:prstGeom>
          <a:solidFill>
            <a:srgbClr val="207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บุคลากร</a:t>
            </a:r>
          </a:p>
        </p:txBody>
      </p:sp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FCE1D570-B4E5-4262-AC84-A290432F91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586" t="13488" r="8399" b="13145"/>
          <a:stretch/>
        </p:blipFill>
        <p:spPr>
          <a:xfrm>
            <a:off x="137399" y="5184522"/>
            <a:ext cx="727308" cy="720928"/>
          </a:xfrm>
          <a:prstGeom prst="ellipse">
            <a:avLst/>
          </a:prstGeom>
        </p:spPr>
      </p:pic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83809EC6-EEB1-40E4-9949-E7CB3FD14F3D}"/>
              </a:ext>
            </a:extLst>
          </p:cNvPr>
          <p:cNvSpPr/>
          <p:nvPr/>
        </p:nvSpPr>
        <p:spPr>
          <a:xfrm>
            <a:off x="2386647" y="1519133"/>
            <a:ext cx="4712900" cy="491705"/>
          </a:xfrm>
          <a:prstGeom prst="rect">
            <a:avLst/>
          </a:prstGeom>
          <a:solidFill>
            <a:srgbClr val="EE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S1.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มีแผนยุทธศาสตร์และแผนปฏิบัติราชการที่ชัดเจน</a:t>
            </a:r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:a16="http://schemas.microsoft.com/office/drawing/2014/main" id="{559AB169-E9C5-4EEC-A618-3E83349EBA6B}"/>
              </a:ext>
            </a:extLst>
          </p:cNvPr>
          <p:cNvSpPr/>
          <p:nvPr/>
        </p:nvSpPr>
        <p:spPr>
          <a:xfrm>
            <a:off x="7158306" y="1512968"/>
            <a:ext cx="4712900" cy="491705"/>
          </a:xfrm>
          <a:prstGeom prst="rect">
            <a:avLst/>
          </a:prstGeom>
          <a:solidFill>
            <a:srgbClr val="EE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W1. 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ขาดการถ่ายทอดแผนยุทธศาสตร์และแผนกลยุทธ์สู่</a:t>
            </a:r>
          </a:p>
          <a:p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ระดับปฏิบัติการที่ไม่ทั่วถึง</a:t>
            </a:r>
          </a:p>
        </p:txBody>
      </p:sp>
      <p:sp>
        <p:nvSpPr>
          <p:cNvPr id="40" name="สี่เหลี่ยมผืนผ้า 39">
            <a:extLst>
              <a:ext uri="{FF2B5EF4-FFF2-40B4-BE49-F238E27FC236}">
                <a16:creationId xmlns:a16="http://schemas.microsoft.com/office/drawing/2014/main" id="{2684A084-FE37-45C3-8DC8-3586ADC456EC}"/>
              </a:ext>
            </a:extLst>
          </p:cNvPr>
          <p:cNvSpPr/>
          <p:nvPr/>
        </p:nvSpPr>
        <p:spPr>
          <a:xfrm>
            <a:off x="2386647" y="2284456"/>
            <a:ext cx="4712900" cy="491705"/>
          </a:xfrm>
          <a:prstGeom prst="rect">
            <a:avLst/>
          </a:prstGeom>
          <a:solidFill>
            <a:srgbClr val="F38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S2.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มีการเผยแพร่แผนยุทธศาสตร์และแนวทางปฏิบัติอย่างเปิดเผย</a:t>
            </a:r>
          </a:p>
        </p:txBody>
      </p:sp>
      <p:sp>
        <p:nvSpPr>
          <p:cNvPr id="41" name="สี่เหลี่ยมผืนผ้า 40">
            <a:extLst>
              <a:ext uri="{FF2B5EF4-FFF2-40B4-BE49-F238E27FC236}">
                <a16:creationId xmlns:a16="http://schemas.microsoft.com/office/drawing/2014/main" id="{331FDC50-FC15-49E3-B105-FEFF0DD1B4A1}"/>
              </a:ext>
            </a:extLst>
          </p:cNvPr>
          <p:cNvSpPr/>
          <p:nvPr/>
        </p:nvSpPr>
        <p:spPr>
          <a:xfrm>
            <a:off x="7158306" y="2286242"/>
            <a:ext cx="4712900" cy="491705"/>
          </a:xfrm>
          <a:prstGeom prst="rect">
            <a:avLst/>
          </a:prstGeom>
          <a:solidFill>
            <a:srgbClr val="F38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W2.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ไม่มีเครื่องมือวัดตัวชี้</a:t>
            </a:r>
            <a:r>
              <a:rPr lang="th-TH" sz="2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เพื่อประเมนผลแผนปฏิบัติราชการ</a:t>
            </a: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4482728E-BF4A-4D82-8863-65355626D119}"/>
              </a:ext>
            </a:extLst>
          </p:cNvPr>
          <p:cNvSpPr/>
          <p:nvPr/>
        </p:nvSpPr>
        <p:spPr>
          <a:xfrm>
            <a:off x="2386647" y="3003942"/>
            <a:ext cx="4712900" cy="491705"/>
          </a:xfrm>
          <a:prstGeom prst="rect">
            <a:avLst/>
          </a:prstGeom>
          <a:solidFill>
            <a:srgbClr val="99B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S3. 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มีระบบสนับสนุนการปฏิบัติงานในการขับเคลื่อนยุทธศาสตร์ให้บุคลากรทุกระดับ</a:t>
            </a:r>
          </a:p>
        </p:txBody>
      </p: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04D7B62D-C928-430E-9338-67638EE75E35}"/>
              </a:ext>
            </a:extLst>
          </p:cNvPr>
          <p:cNvSpPr/>
          <p:nvPr/>
        </p:nvSpPr>
        <p:spPr>
          <a:xfrm>
            <a:off x="7158306" y="3005728"/>
            <a:ext cx="4712900" cy="491705"/>
          </a:xfrm>
          <a:prstGeom prst="rect">
            <a:avLst/>
          </a:prstGeom>
          <a:solidFill>
            <a:srgbClr val="99B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W3.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ขาดการวัดผลและการรายงานตามไตรมาสอย่างเป็นระบบ</a:t>
            </a:r>
          </a:p>
        </p:txBody>
      </p:sp>
      <p:sp>
        <p:nvSpPr>
          <p:cNvPr id="44" name="สี่เหลี่ยมผืนผ้า 43">
            <a:extLst>
              <a:ext uri="{FF2B5EF4-FFF2-40B4-BE49-F238E27FC236}">
                <a16:creationId xmlns:a16="http://schemas.microsoft.com/office/drawing/2014/main" id="{463A5A72-ADE8-4479-B995-37CC155FBBE1}"/>
              </a:ext>
            </a:extLst>
          </p:cNvPr>
          <p:cNvSpPr/>
          <p:nvPr/>
        </p:nvSpPr>
        <p:spPr>
          <a:xfrm>
            <a:off x="2386647" y="3766411"/>
            <a:ext cx="4712900" cy="491705"/>
          </a:xfrm>
          <a:prstGeom prst="rect">
            <a:avLst/>
          </a:prstGeom>
          <a:solidFill>
            <a:srgbClr val="00A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S4. 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มีค่านิยมในการสนับสนุนและขับเคลื่อนยุทธศาสตร์ร่วมกันของสำนักงานอธิการบดีและบุคลากรทุกภาคส่วน</a:t>
            </a:r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82BAD952-378B-485B-8BE8-D78E96163FD7}"/>
              </a:ext>
            </a:extLst>
          </p:cNvPr>
          <p:cNvSpPr/>
          <p:nvPr/>
        </p:nvSpPr>
        <p:spPr>
          <a:xfrm>
            <a:off x="7158306" y="3768197"/>
            <a:ext cx="4712900" cy="491705"/>
          </a:xfrm>
          <a:prstGeom prst="rect">
            <a:avLst/>
          </a:prstGeom>
          <a:solidFill>
            <a:srgbClr val="00A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W4. 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ขาดระบบการถ่ายทอดข้อมูลและทักษะจากพี่เลี้ยงเพื่อเพิ่มสมรรถนะ</a:t>
            </a:r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สี่เหลี่ยมผืนผ้า 45">
            <a:extLst>
              <a:ext uri="{FF2B5EF4-FFF2-40B4-BE49-F238E27FC236}">
                <a16:creationId xmlns:a16="http://schemas.microsoft.com/office/drawing/2014/main" id="{653DA78D-5A1B-4D03-9B10-5CCAE7C09AD4}"/>
              </a:ext>
            </a:extLst>
          </p:cNvPr>
          <p:cNvSpPr/>
          <p:nvPr/>
        </p:nvSpPr>
        <p:spPr>
          <a:xfrm>
            <a:off x="2386647" y="4525976"/>
            <a:ext cx="4712900" cy="491705"/>
          </a:xfrm>
          <a:prstGeom prst="rect">
            <a:avLst/>
          </a:prstGeom>
          <a:solidFill>
            <a:srgbClr val="149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S5.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มีทัศนคติที่ดีและใจรักในการให้บริการของบุคลากรทุกระดับ</a:t>
            </a:r>
          </a:p>
        </p:txBody>
      </p:sp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E5F21444-D409-4F5A-B016-981205D2AF74}"/>
              </a:ext>
            </a:extLst>
          </p:cNvPr>
          <p:cNvSpPr/>
          <p:nvPr/>
        </p:nvSpPr>
        <p:spPr>
          <a:xfrm>
            <a:off x="7158306" y="4527762"/>
            <a:ext cx="4712900" cy="491705"/>
          </a:xfrm>
          <a:prstGeom prst="rect">
            <a:avLst/>
          </a:prstGeom>
          <a:solidFill>
            <a:srgbClr val="149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W5. 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ขาดการเตรียมความพร้อมด้านทักษะในการทำงานข้ามสายงาน (</a:t>
            </a:r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Agile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8" name="สี่เหลี่ยมผืนผ้า 47">
            <a:extLst>
              <a:ext uri="{FF2B5EF4-FFF2-40B4-BE49-F238E27FC236}">
                <a16:creationId xmlns:a16="http://schemas.microsoft.com/office/drawing/2014/main" id="{5061383B-B009-4B46-B089-6D158D7009F4}"/>
              </a:ext>
            </a:extLst>
          </p:cNvPr>
          <p:cNvSpPr/>
          <p:nvPr/>
        </p:nvSpPr>
        <p:spPr>
          <a:xfrm>
            <a:off x="2386647" y="5301443"/>
            <a:ext cx="4712900" cy="491705"/>
          </a:xfrm>
          <a:prstGeom prst="rect">
            <a:avLst/>
          </a:prstGeom>
          <a:solidFill>
            <a:srgbClr val="207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S6.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บุลากรมีทักษะและความพร้อมในการบริการ</a:t>
            </a:r>
          </a:p>
        </p:txBody>
      </p:sp>
      <p:sp>
        <p:nvSpPr>
          <p:cNvPr id="49" name="สี่เหลี่ยมผืนผ้า 48">
            <a:extLst>
              <a:ext uri="{FF2B5EF4-FFF2-40B4-BE49-F238E27FC236}">
                <a16:creationId xmlns:a16="http://schemas.microsoft.com/office/drawing/2014/main" id="{5AEF49EC-05ED-4A7A-A5E4-F2CFB4505BEA}"/>
              </a:ext>
            </a:extLst>
          </p:cNvPr>
          <p:cNvSpPr/>
          <p:nvPr/>
        </p:nvSpPr>
        <p:spPr>
          <a:xfrm>
            <a:off x="7158306" y="5303229"/>
            <a:ext cx="4712900" cy="491705"/>
          </a:xfrm>
          <a:prstGeom prst="rect">
            <a:avLst/>
          </a:prstGeom>
          <a:solidFill>
            <a:srgbClr val="207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W6.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ขาดความพร้อมด้านเทคโนโลยีและเครื่องมีดิจิทัล</a:t>
            </a:r>
          </a:p>
        </p:txBody>
      </p:sp>
      <p:sp>
        <p:nvSpPr>
          <p:cNvPr id="50" name="สี่เหลี่ยมผืนผ้า 49">
            <a:extLst>
              <a:ext uri="{FF2B5EF4-FFF2-40B4-BE49-F238E27FC236}">
                <a16:creationId xmlns:a16="http://schemas.microsoft.com/office/drawing/2014/main" id="{22B3A2C8-4D73-4979-B512-4FD942C63A8C}"/>
              </a:ext>
            </a:extLst>
          </p:cNvPr>
          <p:cNvSpPr/>
          <p:nvPr/>
        </p:nvSpPr>
        <p:spPr>
          <a:xfrm>
            <a:off x="2386647" y="6065416"/>
            <a:ext cx="4712900" cy="491705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S7. 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มีทักษะและความสามารถในการบริหารและจัดทำแผนที่มีคุณภาพ</a:t>
            </a:r>
          </a:p>
        </p:txBody>
      </p:sp>
      <p:sp>
        <p:nvSpPr>
          <p:cNvPr id="51" name="สี่เหลี่ยมผืนผ้า 50">
            <a:extLst>
              <a:ext uri="{FF2B5EF4-FFF2-40B4-BE49-F238E27FC236}">
                <a16:creationId xmlns:a16="http://schemas.microsoft.com/office/drawing/2014/main" id="{4BD3C55B-A869-42F7-A23B-BC6C35EAE590}"/>
              </a:ext>
            </a:extLst>
          </p:cNvPr>
          <p:cNvSpPr/>
          <p:nvPr/>
        </p:nvSpPr>
        <p:spPr>
          <a:xfrm>
            <a:off x="7158306" y="6067202"/>
            <a:ext cx="4712900" cy="491705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W7. 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บางส่วนขาดทักษะในการเขียนประเมินค่างานและยังไม่ได้พัฒนาทักษะให้เพียงพอเพื่อเข้าสู่ตำแหน่งที่สูงขึ้นตามเป้าหมายที่กำหนด</a:t>
            </a:r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90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8632D359-F286-482B-B63C-16E85ED99300}"/>
              </a:ext>
            </a:extLst>
          </p:cNvPr>
          <p:cNvSpPr/>
          <p:nvPr/>
        </p:nvSpPr>
        <p:spPr>
          <a:xfrm>
            <a:off x="308302" y="191718"/>
            <a:ext cx="11761303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ตารางแสดงโอกาสและอุปสรรคของสำนักงานอธิการบดี (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PESTLE Analysis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7216460-2387-44F2-8C16-4505B0F825AF}"/>
              </a:ext>
            </a:extLst>
          </p:cNvPr>
          <p:cNvSpPr/>
          <p:nvPr/>
        </p:nvSpPr>
        <p:spPr>
          <a:xfrm>
            <a:off x="310554" y="840815"/>
            <a:ext cx="2009954" cy="4917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PESTLE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8B11104-33B5-4FE9-8B30-F7B8B18397C0}"/>
              </a:ext>
            </a:extLst>
          </p:cNvPr>
          <p:cNvSpPr/>
          <p:nvPr/>
        </p:nvSpPr>
        <p:spPr>
          <a:xfrm>
            <a:off x="2386647" y="840815"/>
            <a:ext cx="4712900" cy="4917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Opportunities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7374E098-E5FF-46EC-A220-D3751B67AEFA}"/>
              </a:ext>
            </a:extLst>
          </p:cNvPr>
          <p:cNvSpPr/>
          <p:nvPr/>
        </p:nvSpPr>
        <p:spPr>
          <a:xfrm>
            <a:off x="7158306" y="840814"/>
            <a:ext cx="4712900" cy="4917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Threats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83809EC6-EEB1-40E4-9949-E7CB3FD14F3D}"/>
              </a:ext>
            </a:extLst>
          </p:cNvPr>
          <p:cNvSpPr/>
          <p:nvPr/>
        </p:nvSpPr>
        <p:spPr>
          <a:xfrm>
            <a:off x="2386647" y="1519133"/>
            <a:ext cx="4712900" cy="491705"/>
          </a:xfrm>
          <a:prstGeom prst="rect">
            <a:avLst/>
          </a:prstGeom>
          <a:solidFill>
            <a:srgbClr val="F64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O1.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มีแผนยุทธศาสตร์มหาวิทยาลัยเป็นแนวทางในการขับเคลื่อน</a:t>
            </a:r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:a16="http://schemas.microsoft.com/office/drawing/2014/main" id="{559AB169-E9C5-4EEC-A618-3E83349EBA6B}"/>
              </a:ext>
            </a:extLst>
          </p:cNvPr>
          <p:cNvSpPr/>
          <p:nvPr/>
        </p:nvSpPr>
        <p:spPr>
          <a:xfrm>
            <a:off x="7158306" y="1512968"/>
            <a:ext cx="4712900" cy="491705"/>
          </a:xfrm>
          <a:prstGeom prst="rect">
            <a:avLst/>
          </a:prstGeom>
          <a:solidFill>
            <a:srgbClr val="F64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T1. 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ปัจจัยภากนอก เช่น นโยบายรัฐเร่งด่วนส่งผลกระทบต่อการบริหารจัดการในสำนักงานอธิการบดี</a:t>
            </a:r>
          </a:p>
        </p:txBody>
      </p:sp>
      <p:sp>
        <p:nvSpPr>
          <p:cNvPr id="40" name="สี่เหลี่ยมผืนผ้า 39">
            <a:extLst>
              <a:ext uri="{FF2B5EF4-FFF2-40B4-BE49-F238E27FC236}">
                <a16:creationId xmlns:a16="http://schemas.microsoft.com/office/drawing/2014/main" id="{2684A084-FE37-45C3-8DC8-3586ADC456EC}"/>
              </a:ext>
            </a:extLst>
          </p:cNvPr>
          <p:cNvSpPr/>
          <p:nvPr/>
        </p:nvSpPr>
        <p:spPr>
          <a:xfrm>
            <a:off x="2386647" y="2363966"/>
            <a:ext cx="4712900" cy="491705"/>
          </a:xfrm>
          <a:prstGeom prst="rect">
            <a:avLst/>
          </a:prstGeom>
          <a:solidFill>
            <a:srgbClr val="2B6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O2.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มีการสนับสนุนกิจกรรมตามแผนยุทธศาสตร์ของหมาวิทยาลัย</a:t>
            </a:r>
          </a:p>
        </p:txBody>
      </p:sp>
      <p:sp>
        <p:nvSpPr>
          <p:cNvPr id="41" name="สี่เหลี่ยมผืนผ้า 40">
            <a:extLst>
              <a:ext uri="{FF2B5EF4-FFF2-40B4-BE49-F238E27FC236}">
                <a16:creationId xmlns:a16="http://schemas.microsoft.com/office/drawing/2014/main" id="{331FDC50-FC15-49E3-B105-FEFF0DD1B4A1}"/>
              </a:ext>
            </a:extLst>
          </p:cNvPr>
          <p:cNvSpPr/>
          <p:nvPr/>
        </p:nvSpPr>
        <p:spPr>
          <a:xfrm>
            <a:off x="7158306" y="2365752"/>
            <a:ext cx="4712900" cy="491705"/>
          </a:xfrm>
          <a:prstGeom prst="rect">
            <a:avLst/>
          </a:prstGeom>
          <a:solidFill>
            <a:srgbClr val="2B6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T2.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งบประมาณที่ได้รับการสนับสนุนลดลง</a:t>
            </a: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4482728E-BF4A-4D82-8863-65355626D119}"/>
              </a:ext>
            </a:extLst>
          </p:cNvPr>
          <p:cNvSpPr/>
          <p:nvPr/>
        </p:nvSpPr>
        <p:spPr>
          <a:xfrm>
            <a:off x="2386647" y="3178867"/>
            <a:ext cx="4712900" cy="491705"/>
          </a:xfrm>
          <a:prstGeom prst="rect">
            <a:avLst/>
          </a:prstGeom>
          <a:solidFill>
            <a:srgbClr val="B6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O3. 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มีเครือข่ายความร่วมมือจากภาครัฐและเอกชนในการพัฒนาระบบบริหารจัดการ</a:t>
            </a:r>
          </a:p>
        </p:txBody>
      </p: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04D7B62D-C928-430E-9338-67638EE75E35}"/>
              </a:ext>
            </a:extLst>
          </p:cNvPr>
          <p:cNvSpPr/>
          <p:nvPr/>
        </p:nvSpPr>
        <p:spPr>
          <a:xfrm>
            <a:off x="7158306" y="3180653"/>
            <a:ext cx="4712900" cy="491705"/>
          </a:xfrm>
          <a:prstGeom prst="rect">
            <a:avLst/>
          </a:prstGeom>
          <a:solidFill>
            <a:srgbClr val="B6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T3.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ขาดการสร้างเครือข่ายจากหน่วยงานภายนอกอื่น ๆ</a:t>
            </a:r>
          </a:p>
        </p:txBody>
      </p:sp>
      <p:sp>
        <p:nvSpPr>
          <p:cNvPr id="44" name="สี่เหลี่ยมผืนผ้า 43">
            <a:extLst>
              <a:ext uri="{FF2B5EF4-FFF2-40B4-BE49-F238E27FC236}">
                <a16:creationId xmlns:a16="http://schemas.microsoft.com/office/drawing/2014/main" id="{463A5A72-ADE8-4479-B995-37CC155FBBE1}"/>
              </a:ext>
            </a:extLst>
          </p:cNvPr>
          <p:cNvSpPr/>
          <p:nvPr/>
        </p:nvSpPr>
        <p:spPr>
          <a:xfrm>
            <a:off x="2386647" y="4076513"/>
            <a:ext cx="4712900" cy="491705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O4. 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มีช่องทางการสื่อสารทาง </a:t>
            </a:r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Social media 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เพิ่มโอกาสในการเผยแพร่ข่าวสารมากขึ้น</a:t>
            </a:r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82BAD952-378B-485B-8BE8-D78E96163FD7}"/>
              </a:ext>
            </a:extLst>
          </p:cNvPr>
          <p:cNvSpPr/>
          <p:nvPr/>
        </p:nvSpPr>
        <p:spPr>
          <a:xfrm>
            <a:off x="7158306" y="4078299"/>
            <a:ext cx="4712900" cy="491705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T4. 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ทางเทคโนโลยีและนวัตกรรมอย่างรวดเร็วส่งผลให้ระบบเทคโนโลยีของสำนักงานอธิการบดีล้าหลัง</a:t>
            </a:r>
          </a:p>
        </p:txBody>
      </p:sp>
      <p:sp>
        <p:nvSpPr>
          <p:cNvPr id="46" name="สี่เหลี่ยมผืนผ้า 45">
            <a:extLst>
              <a:ext uri="{FF2B5EF4-FFF2-40B4-BE49-F238E27FC236}">
                <a16:creationId xmlns:a16="http://schemas.microsoft.com/office/drawing/2014/main" id="{653DA78D-5A1B-4D03-9B10-5CCAE7C09AD4}"/>
              </a:ext>
            </a:extLst>
          </p:cNvPr>
          <p:cNvSpPr/>
          <p:nvPr/>
        </p:nvSpPr>
        <p:spPr>
          <a:xfrm>
            <a:off x="2402860" y="5826565"/>
            <a:ext cx="4712900" cy="491705"/>
          </a:xfrm>
          <a:prstGeom prst="rect">
            <a:avLst/>
          </a:prstGeom>
          <a:solidFill>
            <a:srgbClr val="8BC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O6.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องค์ความรู้ใหม่จากวิทยากรภายนอกเพื่อพัฒนาการดำเนินงาน</a:t>
            </a:r>
          </a:p>
        </p:txBody>
      </p:sp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E5F21444-D409-4F5A-B016-981205D2AF74}"/>
              </a:ext>
            </a:extLst>
          </p:cNvPr>
          <p:cNvSpPr/>
          <p:nvPr/>
        </p:nvSpPr>
        <p:spPr>
          <a:xfrm>
            <a:off x="7174519" y="5828351"/>
            <a:ext cx="4712900" cy="491705"/>
          </a:xfrm>
          <a:prstGeom prst="rect">
            <a:avLst/>
          </a:prstGeom>
          <a:solidFill>
            <a:srgbClr val="8BC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T6. 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ปัจจัยภายนอกที่เกี่ยวกับการแบ่งส่วนราชการและการปรับเปลี่ยนภายในยังไม่ชัดเจน ส่งผลต่อการมอบหมายงานและภาพรวม สนอ.</a:t>
            </a:r>
          </a:p>
        </p:txBody>
      </p:sp>
      <p:sp>
        <p:nvSpPr>
          <p:cNvPr id="48" name="สี่เหลี่ยมผืนผ้า 47">
            <a:extLst>
              <a:ext uri="{FF2B5EF4-FFF2-40B4-BE49-F238E27FC236}">
                <a16:creationId xmlns:a16="http://schemas.microsoft.com/office/drawing/2014/main" id="{5061383B-B009-4B46-B089-6D158D7009F4}"/>
              </a:ext>
            </a:extLst>
          </p:cNvPr>
          <p:cNvSpPr/>
          <p:nvPr/>
        </p:nvSpPr>
        <p:spPr>
          <a:xfrm>
            <a:off x="2367500" y="4966532"/>
            <a:ext cx="4712900" cy="491705"/>
          </a:xfrm>
          <a:prstGeom prst="rect">
            <a:avLst/>
          </a:prstGeom>
          <a:solidFill>
            <a:srgbClr val="F4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O5.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มีนโยบายที่ส่งเสริมการพัฒนางานแบบเน้นประสิทธิภาพ</a:t>
            </a:r>
          </a:p>
        </p:txBody>
      </p:sp>
      <p:sp>
        <p:nvSpPr>
          <p:cNvPr id="49" name="สี่เหลี่ยมผืนผ้า 48">
            <a:extLst>
              <a:ext uri="{FF2B5EF4-FFF2-40B4-BE49-F238E27FC236}">
                <a16:creationId xmlns:a16="http://schemas.microsoft.com/office/drawing/2014/main" id="{5AEF49EC-05ED-4A7A-A5E4-F2CFB4505BEA}"/>
              </a:ext>
            </a:extLst>
          </p:cNvPr>
          <p:cNvSpPr/>
          <p:nvPr/>
        </p:nvSpPr>
        <p:spPr>
          <a:xfrm>
            <a:off x="7139159" y="4968318"/>
            <a:ext cx="4712900" cy="491705"/>
          </a:xfrm>
          <a:prstGeom prst="rect">
            <a:avLst/>
          </a:prstGeom>
          <a:solidFill>
            <a:srgbClr val="F4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T5.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ขาดระบบการติดตามและประเมินผลโครงการอย่างมีประสิทธิภาพ</a:t>
            </a:r>
          </a:p>
        </p:txBody>
      </p:sp>
      <p:sp>
        <p:nvSpPr>
          <p:cNvPr id="54" name="สี่เหลี่ยมผืนผ้า 53">
            <a:extLst>
              <a:ext uri="{FF2B5EF4-FFF2-40B4-BE49-F238E27FC236}">
                <a16:creationId xmlns:a16="http://schemas.microsoft.com/office/drawing/2014/main" id="{197CE366-C9C7-4030-874A-75489DAA88F7}"/>
              </a:ext>
            </a:extLst>
          </p:cNvPr>
          <p:cNvSpPr/>
          <p:nvPr/>
        </p:nvSpPr>
        <p:spPr>
          <a:xfrm>
            <a:off x="376693" y="1520919"/>
            <a:ext cx="1943815" cy="491705"/>
          </a:xfrm>
          <a:prstGeom prst="rect">
            <a:avLst/>
          </a:prstGeom>
          <a:solidFill>
            <a:srgbClr val="F64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การเมือง </a:t>
            </a: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C9EB7775-822D-42B1-BB89-C3FB5CE34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80" t="9778" r="14146" b="11149"/>
          <a:stretch/>
        </p:blipFill>
        <p:spPr>
          <a:xfrm>
            <a:off x="122011" y="1395719"/>
            <a:ext cx="711183" cy="742104"/>
          </a:xfrm>
          <a:prstGeom prst="ellipse">
            <a:avLst/>
          </a:prstGeom>
        </p:spPr>
      </p:pic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id="{490BDC36-40DD-47DB-9695-E1D15E9BDB5C}"/>
              </a:ext>
            </a:extLst>
          </p:cNvPr>
          <p:cNvSpPr/>
          <p:nvPr/>
        </p:nvSpPr>
        <p:spPr>
          <a:xfrm>
            <a:off x="320794" y="2363849"/>
            <a:ext cx="1943815" cy="491705"/>
          </a:xfrm>
          <a:prstGeom prst="rect">
            <a:avLst/>
          </a:prstGeom>
          <a:solidFill>
            <a:srgbClr val="2B6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เศรษฐกิจ 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6A1789BC-4710-4E26-A9AA-54F82415D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2" t="15655" r="17346" b="7435"/>
          <a:stretch/>
        </p:blipFill>
        <p:spPr>
          <a:xfrm>
            <a:off x="124945" y="2238649"/>
            <a:ext cx="705314" cy="742104"/>
          </a:xfrm>
          <a:prstGeom prst="ellipse">
            <a:avLst/>
          </a:prstGeom>
        </p:spPr>
      </p:pic>
      <p:sp>
        <p:nvSpPr>
          <p:cNvPr id="57" name="สี่เหลี่ยมผืนผ้า 56">
            <a:extLst>
              <a:ext uri="{FF2B5EF4-FFF2-40B4-BE49-F238E27FC236}">
                <a16:creationId xmlns:a16="http://schemas.microsoft.com/office/drawing/2014/main" id="{867384C8-22F8-4B68-B66A-FF51C0A590FB}"/>
              </a:ext>
            </a:extLst>
          </p:cNvPr>
          <p:cNvSpPr/>
          <p:nvPr/>
        </p:nvSpPr>
        <p:spPr>
          <a:xfrm>
            <a:off x="320794" y="3222684"/>
            <a:ext cx="1943815" cy="491705"/>
          </a:xfrm>
          <a:prstGeom prst="rect">
            <a:avLst/>
          </a:prstGeom>
          <a:solidFill>
            <a:srgbClr val="B6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สังคม </a:t>
            </a:r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6CB34B48-2208-4C23-8572-2319CC6870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64" t="9917" r="20099" b="22788"/>
          <a:stretch/>
        </p:blipFill>
        <p:spPr>
          <a:xfrm>
            <a:off x="157371" y="3097484"/>
            <a:ext cx="672888" cy="741810"/>
          </a:xfrm>
          <a:prstGeom prst="ellipse">
            <a:avLst/>
          </a:prstGeom>
        </p:spPr>
      </p:pic>
      <p:sp>
        <p:nvSpPr>
          <p:cNvPr id="58" name="สี่เหลี่ยมผืนผ้า 57">
            <a:extLst>
              <a:ext uri="{FF2B5EF4-FFF2-40B4-BE49-F238E27FC236}">
                <a16:creationId xmlns:a16="http://schemas.microsoft.com/office/drawing/2014/main" id="{E0815532-28ED-4166-89A9-633207C9C0FA}"/>
              </a:ext>
            </a:extLst>
          </p:cNvPr>
          <p:cNvSpPr/>
          <p:nvPr/>
        </p:nvSpPr>
        <p:spPr>
          <a:xfrm>
            <a:off x="320794" y="4082175"/>
            <a:ext cx="1943815" cy="491705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A1B4764C-C88C-48BB-9825-2768229612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83" t="5780" r="16846" b="12440"/>
          <a:stretch/>
        </p:blipFill>
        <p:spPr>
          <a:xfrm>
            <a:off x="141158" y="3995787"/>
            <a:ext cx="672887" cy="741810"/>
          </a:xfrm>
          <a:prstGeom prst="ellipse">
            <a:avLst/>
          </a:prstGeom>
        </p:spPr>
      </p:pic>
      <p:sp>
        <p:nvSpPr>
          <p:cNvPr id="59" name="สี่เหลี่ยมผืนผ้า 58">
            <a:extLst>
              <a:ext uri="{FF2B5EF4-FFF2-40B4-BE49-F238E27FC236}">
                <a16:creationId xmlns:a16="http://schemas.microsoft.com/office/drawing/2014/main" id="{699A0276-7C4C-42A3-81FD-35A1268C2F39}"/>
              </a:ext>
            </a:extLst>
          </p:cNvPr>
          <p:cNvSpPr/>
          <p:nvPr/>
        </p:nvSpPr>
        <p:spPr>
          <a:xfrm>
            <a:off x="324515" y="5814472"/>
            <a:ext cx="1943815" cy="491705"/>
          </a:xfrm>
          <a:prstGeom prst="rect">
            <a:avLst/>
          </a:prstGeom>
          <a:solidFill>
            <a:srgbClr val="8BC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EF548AF1-9341-46A9-B32D-0AE31FC39C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963" t="14177" r="15731" b="15866"/>
          <a:stretch/>
        </p:blipFill>
        <p:spPr>
          <a:xfrm>
            <a:off x="157371" y="5749400"/>
            <a:ext cx="672887" cy="717961"/>
          </a:xfrm>
          <a:prstGeom prst="ellipse">
            <a:avLst/>
          </a:prstGeom>
        </p:spPr>
      </p:pic>
      <p:sp>
        <p:nvSpPr>
          <p:cNvPr id="62" name="สี่เหลี่ยมผืนผ้า 61">
            <a:extLst>
              <a:ext uri="{FF2B5EF4-FFF2-40B4-BE49-F238E27FC236}">
                <a16:creationId xmlns:a16="http://schemas.microsoft.com/office/drawing/2014/main" id="{2FE5CF53-142A-49AA-9C47-8225F76BC795}"/>
              </a:ext>
            </a:extLst>
          </p:cNvPr>
          <p:cNvSpPr/>
          <p:nvPr/>
        </p:nvSpPr>
        <p:spPr>
          <a:xfrm>
            <a:off x="289154" y="4966531"/>
            <a:ext cx="1943815" cy="491705"/>
          </a:xfrm>
          <a:prstGeom prst="rect">
            <a:avLst/>
          </a:prstGeom>
          <a:solidFill>
            <a:srgbClr val="F4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" name="รูปภาพ 60">
            <a:extLst>
              <a:ext uri="{FF2B5EF4-FFF2-40B4-BE49-F238E27FC236}">
                <a16:creationId xmlns:a16="http://schemas.microsoft.com/office/drawing/2014/main" id="{A4E03609-D9C6-4583-A5DE-43DE325EEE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50" t="12440" r="14272" b="13704"/>
          <a:stretch/>
        </p:blipFill>
        <p:spPr>
          <a:xfrm>
            <a:off x="122011" y="4877026"/>
            <a:ext cx="672887" cy="7080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209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3310394" y="251522"/>
            <a:ext cx="2716696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Strengths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(จุดแข็ง)</a:t>
            </a: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8405855" y="256553"/>
            <a:ext cx="2716696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Weakness (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จุดอ่อน)</a:t>
            </a: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-218656" y="1946476"/>
            <a:ext cx="2484781" cy="86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Opportunity (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โอกาส)</a:t>
            </a: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-284919" y="4967973"/>
            <a:ext cx="2484781" cy="91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Threat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อุปสรรค)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974576" y="843105"/>
            <a:ext cx="4982817" cy="2814493"/>
          </a:xfrm>
          <a:prstGeom prst="rect">
            <a:avLst/>
          </a:prstGeom>
          <a:solidFill>
            <a:srgbClr val="F64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กลยุทธเชิงรุก (</a:t>
            </a:r>
            <a:r>
              <a:rPr lang="en-US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SO)</a:t>
            </a:r>
          </a:p>
          <a:p>
            <a:r>
              <a:rPr lang="th-TH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ใช้เครือข่ายความร่วมมือและแผนยุทธศาสตร์มหาวิทยาลัยเพื่อขับเคลื่อนการทำงานเชิงรุก (</a:t>
            </a:r>
            <a:r>
              <a:rPr lang="en-US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O1, S1, S4</a:t>
            </a:r>
            <a:r>
              <a:rPr lang="th-TH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ใช้ช่องทาง </a:t>
            </a:r>
            <a:r>
              <a:rPr lang="en-US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Social media </a:t>
            </a:r>
            <a:r>
              <a:rPr lang="th-TH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ในการสื่อสารและเผยแพร่ข้อมูลร่วมกับหน่วยงานภายนอก เพื่อสร้างการรับรู้และการสนับสนุน(</a:t>
            </a:r>
            <a:r>
              <a:rPr lang="en-US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O4, S5</a:t>
            </a:r>
            <a:r>
              <a:rPr lang="th-TH" sz="2200" b="1" dirty="0">
                <a:solidFill>
                  <a:srgbClr val="FDF7E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957391" y="843106"/>
            <a:ext cx="5062331" cy="28144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กลยุทธเชิงแก้ไข (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พัฒนาระบบการสื่อสารภายในสำนักงานอธิการบดีเพื่อถ่ายทอดแผนยุทธศาสตร์และแนวทางปฏิบัติอย่างชัดเจน (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O3, W1, W7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จัดอบรมเพื่อพัฒนาทักษะการปฏิบัติงานและการเขียนประเมินค่างานของบุคคล (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O6, W7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981201" y="3657599"/>
            <a:ext cx="4982817" cy="28144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กลยุทธเชิงป้องกัน (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ST)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ปรับปรุงระบบการติดตามและการประเมินผลการดำเนินโครงการเพื่อลดผลกระทบจากปัจจัยภายนอก (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T6, S3, S6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พัฒนาระบบดิจิทัลให้ทันสมัยเพื่อเพิ่มประสิทธิภาพในการบริหารงานและบริการภายใต้งบประมาณจำกัด (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T4, S6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957393" y="3657599"/>
            <a:ext cx="5075581" cy="2814493"/>
          </a:xfrm>
          <a:prstGeom prst="rect">
            <a:avLst/>
          </a:prstGeom>
          <a:solidFill>
            <a:srgbClr val="F64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กลยุทธเชิงรับ (</a:t>
            </a:r>
            <a:r>
              <a:rPr lang="en-US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WT)</a:t>
            </a:r>
          </a:p>
          <a:p>
            <a:r>
              <a:rPr lang="en-US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สร้างระบบพี่เลี้ยงและการเรียนรู้ด้วยตนเองผ่านคลังข้อมูลดิจิทัล เพื่อพัฒนาทักษะการทำงานของบุคลากร (</a:t>
            </a:r>
            <a:r>
              <a:rPr lang="en-US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T3, W4, W7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จัดหาทรัพยากรเพิ่มเติมจากเครือข่ายภายนอกเพื่อเสริมสร้างความมั่นคงและศักยภาพในการบริหารจัดการ (</a:t>
            </a:r>
            <a:r>
              <a:rPr lang="en-US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T1, W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5)</a:t>
            </a:r>
          </a:p>
          <a:p>
            <a:endParaRPr lang="en-US" sz="2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0ADA811B-08E8-4824-96C7-C254AEC8541C}"/>
              </a:ext>
            </a:extLst>
          </p:cNvPr>
          <p:cNvSpPr/>
          <p:nvPr/>
        </p:nvSpPr>
        <p:spPr>
          <a:xfrm>
            <a:off x="107348" y="60696"/>
            <a:ext cx="2353585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TOWS Matrix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009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9B86D4D-CC7B-4204-A990-8A4314445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165B08B0-D519-4F0C-8F35-11130494B2BE}"/>
              </a:ext>
            </a:extLst>
          </p:cNvPr>
          <p:cNvSpPr/>
          <p:nvPr/>
        </p:nvSpPr>
        <p:spPr>
          <a:xfrm>
            <a:off x="4350589" y="338947"/>
            <a:ext cx="7444596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SWOT Analysis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และความต้องการของผู้มีส่วนได้ส่วนเสีย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FB757EE0-AC1F-4173-AC57-355DFEE69BA7}"/>
              </a:ext>
            </a:extLst>
          </p:cNvPr>
          <p:cNvSpPr/>
          <p:nvPr/>
        </p:nvSpPr>
        <p:spPr>
          <a:xfrm>
            <a:off x="262858" y="1230429"/>
            <a:ext cx="1748833" cy="4917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8C466747-5F96-4695-B0F6-0EC761E520BA}"/>
              </a:ext>
            </a:extLst>
          </p:cNvPr>
          <p:cNvSpPr/>
          <p:nvPr/>
        </p:nvSpPr>
        <p:spPr>
          <a:xfrm>
            <a:off x="2053224" y="1236406"/>
            <a:ext cx="2232537" cy="4917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Strengths (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จุดแข็ง)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117953F2-00DE-4BA3-AC1E-8CA671F74A3E}"/>
              </a:ext>
            </a:extLst>
          </p:cNvPr>
          <p:cNvSpPr/>
          <p:nvPr/>
        </p:nvSpPr>
        <p:spPr>
          <a:xfrm>
            <a:off x="4335253" y="1230428"/>
            <a:ext cx="2367703" cy="4917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Weakness (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จุดอ่อน)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B3A72D0A-B205-4B4A-900C-38CCC0EA613A}"/>
              </a:ext>
            </a:extLst>
          </p:cNvPr>
          <p:cNvSpPr/>
          <p:nvPr/>
        </p:nvSpPr>
        <p:spPr>
          <a:xfrm>
            <a:off x="6759182" y="1230428"/>
            <a:ext cx="2488192" cy="491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Opportunity (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โอกาส)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38B7445B-3AAA-4FD1-B7FA-D3E68807267C}"/>
              </a:ext>
            </a:extLst>
          </p:cNvPr>
          <p:cNvSpPr/>
          <p:nvPr/>
        </p:nvSpPr>
        <p:spPr>
          <a:xfrm>
            <a:off x="9296517" y="1230428"/>
            <a:ext cx="2590346" cy="491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Threat (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อุปสรรค)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FB3BD86F-FBDB-45B9-B34E-643C198C20D6}"/>
              </a:ext>
            </a:extLst>
          </p:cNvPr>
          <p:cNvSpPr/>
          <p:nvPr/>
        </p:nvSpPr>
        <p:spPr>
          <a:xfrm>
            <a:off x="262857" y="1788348"/>
            <a:ext cx="1748833" cy="19646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อธิการบดี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DC63657D-F532-46FD-8C16-7142EE5D345D}"/>
              </a:ext>
            </a:extLst>
          </p:cNvPr>
          <p:cNvSpPr/>
          <p:nvPr/>
        </p:nvSpPr>
        <p:spPr>
          <a:xfrm>
            <a:off x="2053223" y="1788348"/>
            <a:ext cx="2232537" cy="19646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มีแผนยุทธศาสตร์ชัดเจน มีค่านิยมร่วมของสำนักงานอธิการบดี มีโครงสร้างที่สนับสนุนเป้าหมายระยะยาว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48A5E465-6264-4A83-B299-02D459D3B421}"/>
              </a:ext>
            </a:extLst>
          </p:cNvPr>
          <p:cNvSpPr/>
          <p:nvPr/>
        </p:nvSpPr>
        <p:spPr>
          <a:xfrm>
            <a:off x="4327293" y="1788348"/>
            <a:ext cx="2367703" cy="19646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ขาดการถ่ายทอดแผนที่มีประสิทธิภาพ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การวัดผลที่ไม่ครอบคลุม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ขาดระบบดิจิทัลทันสมัย</a:t>
            </a:r>
          </a:p>
          <a:p>
            <a:pPr algn="ctr"/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9C5966FA-0345-4705-BEA0-6D006E219C7E}"/>
              </a:ext>
            </a:extLst>
          </p:cNvPr>
          <p:cNvSpPr/>
          <p:nvPr/>
        </p:nvSpPr>
        <p:spPr>
          <a:xfrm>
            <a:off x="6736529" y="1788348"/>
            <a:ext cx="2488192" cy="19646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มีเครือข่ายภายในและภายนอกที่เข้มแข็ง สนับสนุนจากผู้บริหารและการใช้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Social Media</a:t>
            </a:r>
          </a:p>
          <a:p>
            <a:pPr algn="ctr"/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B4CFC989-7B95-4BDA-B0A3-74E4D21491DB}"/>
              </a:ext>
            </a:extLst>
          </p:cNvPr>
          <p:cNvSpPr/>
          <p:nvPr/>
        </p:nvSpPr>
        <p:spPr>
          <a:xfrm>
            <a:off x="9266254" y="1788348"/>
            <a:ext cx="2590346" cy="19646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งบประมาณสนับสนุนลดลงปัจจัยภายนอกและนโยบายภาครัฐเร่งด่วนส่งผลกระทบ</a:t>
            </a:r>
          </a:p>
          <a:p>
            <a:pPr algn="ctr"/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8CF3E5D4-BD44-4A1B-AF05-2C6C9125C46E}"/>
              </a:ext>
            </a:extLst>
          </p:cNvPr>
          <p:cNvSpPr/>
          <p:nvPr/>
        </p:nvSpPr>
        <p:spPr>
          <a:xfrm>
            <a:off x="262856" y="3813254"/>
            <a:ext cx="4786221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ความต้องการของผู้มีส่วนได้ส่วนเสีย</a:t>
            </a: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DAC3E5CA-F76B-4EBF-9C2F-9A96828FC0E1}"/>
              </a:ext>
            </a:extLst>
          </p:cNvPr>
          <p:cNvSpPr/>
          <p:nvPr/>
        </p:nvSpPr>
        <p:spPr>
          <a:xfrm>
            <a:off x="1081314" y="4418233"/>
            <a:ext cx="4587966" cy="660155"/>
          </a:xfrm>
          <a:prstGeom prst="rect">
            <a:avLst/>
          </a:prstGeom>
          <a:solidFill>
            <a:srgbClr val="F7E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 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ต้องการจัดการเชิงกลยุทธ์ที่ตอบสนองเป้าหมายอย่างมี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ประสิทธิภาพและยั่งยืน</a:t>
            </a:r>
          </a:p>
        </p:txBody>
      </p:sp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6FF89BD8-E0F0-49BE-8D9E-47AD16D85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591" l="9938" r="94203">
                        <a14:foregroundMark x1="54451" y1="69773" x2="56108" y2="87500"/>
                        <a14:foregroundMark x1="27329" y1="69773" x2="26294" y2="84091"/>
                        <a14:foregroundMark x1="41822" y1="54318" x2="41408" y2="74545"/>
                        <a14:foregroundMark x1="47619" y1="57045" x2="50932" y2="69773"/>
                        <a14:foregroundMark x1="56936" y1="55227" x2="56936" y2="69545"/>
                        <a14:foregroundMark x1="64182" y1="56591" x2="64182" y2="73636"/>
                        <a14:foregroundMark x1="39545" y1="42273" x2="65010" y2="43636"/>
                        <a14:foregroundMark x1="57764" y1="28182" x2="57350" y2="30000"/>
                        <a14:foregroundMark x1="59834" y1="31364" x2="63768" y2="38409"/>
                        <a14:foregroundMark x1="41201" y1="33636" x2="42029" y2="38636"/>
                        <a14:foregroundMark x1="51760" y1="19773" x2="54865" y2="2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516" y="4260481"/>
            <a:ext cx="943586" cy="859581"/>
          </a:xfrm>
          <a:prstGeom prst="rect">
            <a:avLst/>
          </a:prstGeom>
        </p:spPr>
      </p:pic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id="{D9B2ABAE-CC21-4CB4-9847-113B11C1F1AA}"/>
              </a:ext>
            </a:extLst>
          </p:cNvPr>
          <p:cNvSpPr/>
          <p:nvPr/>
        </p:nvSpPr>
        <p:spPr>
          <a:xfrm>
            <a:off x="1081314" y="5179103"/>
            <a:ext cx="4587966" cy="660155"/>
          </a:xfrm>
          <a:prstGeom prst="rect">
            <a:avLst/>
          </a:prstGeom>
          <a:solidFill>
            <a:srgbClr val="F7E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 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ต้องการพัฒนาทักษะ ความก้าวหน้าในตำแหน่ง และ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ระบบที่สนับสนุนการทำงานร่วมกัน</a:t>
            </a: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5C0F8ACD-2282-412E-BFCF-6D0365059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81" b="89815" l="9565" r="89565">
                        <a14:foregroundMark x1="25217" y1="23148" x2="28696" y2="25926"/>
                        <a14:foregroundMark x1="48696" y1="27778" x2="51304" y2="29630"/>
                        <a14:foregroundMark x1="74783" y1="25000" x2="76522" y2="26852"/>
                        <a14:foregroundMark x1="20000" y1="42593" x2="30435" y2="44444"/>
                        <a14:foregroundMark x1="12174" y1="46296" x2="16522" y2="46296"/>
                        <a14:foregroundMark x1="70435" y1="46296" x2="80000" y2="46296"/>
                        <a14:foregroundMark x1="82609" y1="48148" x2="85217" y2="481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284" y="5098213"/>
            <a:ext cx="981818" cy="922055"/>
          </a:xfrm>
          <a:prstGeom prst="rect">
            <a:avLst/>
          </a:prstGeom>
        </p:spPr>
      </p:pic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F6D7D391-D0C8-4150-AA29-4014196AC247}"/>
              </a:ext>
            </a:extLst>
          </p:cNvPr>
          <p:cNvSpPr/>
          <p:nvPr/>
        </p:nvSpPr>
        <p:spPr>
          <a:xfrm>
            <a:off x="6391187" y="4412789"/>
            <a:ext cx="4587966" cy="660155"/>
          </a:xfrm>
          <a:prstGeom prst="rect">
            <a:avLst/>
          </a:prstGeom>
          <a:solidFill>
            <a:srgbClr val="F7E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ชุมชนและภายนอก 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ต้องการเห็นสำนักงานอธิการบดีที่มุ่งเน้น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คุณค่า มีความโปร่งใส และสร้างภาพการพัฒนาที่ยั่งยืน</a:t>
            </a:r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ED375F39-49BF-4E20-9F79-3178BF5DD0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1" b="93750" l="10000" r="90000">
                        <a14:foregroundMark x1="53846" y1="15179" x2="53846" y2="20536"/>
                        <a14:foregroundMark x1="29231" y1="80357" x2="36154" y2="79464"/>
                        <a14:foregroundMark x1="63846" y1="83036" x2="77692" y2="83929"/>
                        <a14:foregroundMark x1="80769" y1="82143" x2="80769" y2="82143"/>
                        <a14:foregroundMark x1="21538" y1="83036" x2="21538" y2="83036"/>
                        <a14:foregroundMark x1="40000" y1="83036" x2="40000" y2="83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2323" y="4350607"/>
            <a:ext cx="997728" cy="859581"/>
          </a:xfrm>
          <a:prstGeom prst="rect">
            <a:avLst/>
          </a:prstGeom>
        </p:spPr>
      </p:pic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E3A3E3FF-8EDC-4147-9381-A2A78923907A}"/>
              </a:ext>
            </a:extLst>
          </p:cNvPr>
          <p:cNvSpPr/>
          <p:nvPr/>
        </p:nvSpPr>
        <p:spPr>
          <a:xfrm>
            <a:off x="6391187" y="5209805"/>
            <a:ext cx="4587966" cy="660155"/>
          </a:xfrm>
          <a:prstGeom prst="rect">
            <a:avLst/>
          </a:prstGeom>
          <a:solidFill>
            <a:srgbClr val="F7E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หน่วยงานภาครัฐ 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เน้นให้สอดคล้องกับนโยบายการบริหาร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จัดการภาครัฐและการประเมินผลที่ชัดเจน</a:t>
            </a:r>
          </a:p>
        </p:txBody>
      </p:sp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00FA1683-D60C-45EC-BDC6-31013F2B0E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05" b="89524" l="9524" r="92381">
                        <a14:foregroundMark x1="24762" y1="43810" x2="30476" y2="52381"/>
                        <a14:foregroundMark x1="50476" y1="60952" x2="53333" y2="68571"/>
                        <a14:foregroundMark x1="73333" y1="20952" x2="70476" y2="38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9428" y="5180610"/>
            <a:ext cx="836769" cy="83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/>
      <p:bldP spid="25" grpId="0" animBg="1"/>
      <p:bldP spid="29" grpId="0" animBg="1"/>
      <p:bldP spid="32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28FA0DC-3046-4244-9E6D-A23F05337164}"/>
              </a:ext>
            </a:extLst>
          </p:cNvPr>
          <p:cNvSpPr/>
          <p:nvPr/>
        </p:nvSpPr>
        <p:spPr>
          <a:xfrm>
            <a:off x="0" y="-9525"/>
            <a:ext cx="12192000" cy="603793"/>
          </a:xfrm>
          <a:prstGeom prst="rect">
            <a:avLst/>
          </a:prstGeom>
          <a:solidFill>
            <a:srgbClr val="A49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E13DA33-2900-4743-97E8-B06E845AFF30}"/>
              </a:ext>
            </a:extLst>
          </p:cNvPr>
          <p:cNvSpPr/>
          <p:nvPr/>
        </p:nvSpPr>
        <p:spPr>
          <a:xfrm>
            <a:off x="308302" y="10744"/>
            <a:ext cx="11761303" cy="583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TOWS Matrix :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กำหนดประเด็นจุดยืนเชิงกลยุทธ์ใน  4  มิติ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54DF7036-5AAF-4279-AD34-FAFE8EC9E101}"/>
              </a:ext>
            </a:extLst>
          </p:cNvPr>
          <p:cNvSpPr/>
          <p:nvPr/>
        </p:nvSpPr>
        <p:spPr>
          <a:xfrm>
            <a:off x="339059" y="658929"/>
            <a:ext cx="1356392" cy="7912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TOWS Matrix  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E4812142-E99D-4B21-8B91-35CA71D71558}"/>
              </a:ext>
            </a:extLst>
          </p:cNvPr>
          <p:cNvSpPr/>
          <p:nvPr/>
        </p:nvSpPr>
        <p:spPr>
          <a:xfrm>
            <a:off x="1794233" y="664906"/>
            <a:ext cx="2367703" cy="785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มิติด้านคุณค่าของสำนักงานอธิการบดี (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Value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58B8908A-EBA7-4041-AC4A-F9D6D9EEEC07}"/>
              </a:ext>
            </a:extLst>
          </p:cNvPr>
          <p:cNvSpPr/>
          <p:nvPr/>
        </p:nvSpPr>
        <p:spPr>
          <a:xfrm>
            <a:off x="4230478" y="658928"/>
            <a:ext cx="2367703" cy="7852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มิติด้านการสร้างรายได้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Revenue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357F4211-92CA-4509-8DAE-B6EA1F169BAA}"/>
              </a:ext>
            </a:extLst>
          </p:cNvPr>
          <p:cNvSpPr/>
          <p:nvPr/>
        </p:nvSpPr>
        <p:spPr>
          <a:xfrm>
            <a:off x="6663932" y="658928"/>
            <a:ext cx="2488192" cy="785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มิติด้านความสามารถในการแข่งขัน (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Competitiveness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5B4D0174-CAE0-478C-B7AE-3090EC4DF500}"/>
              </a:ext>
            </a:extLst>
          </p:cNvPr>
          <p:cNvSpPr/>
          <p:nvPr/>
        </p:nvSpPr>
        <p:spPr>
          <a:xfrm>
            <a:off x="9220317" y="658928"/>
            <a:ext cx="2590346" cy="785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มิติด้านความยั่งยืน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Sustainable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BE27F37D-039B-4DF9-957F-11AA35EADD62}"/>
              </a:ext>
            </a:extLst>
          </p:cNvPr>
          <p:cNvSpPr/>
          <p:nvPr/>
        </p:nvSpPr>
        <p:spPr>
          <a:xfrm>
            <a:off x="339059" y="1498833"/>
            <a:ext cx="1356392" cy="1396767"/>
          </a:xfrm>
          <a:prstGeom prst="rect">
            <a:avLst/>
          </a:prstGeom>
          <a:solidFill>
            <a:srgbClr val="FF90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Strategies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A7EFE67E-D187-4EF3-8C5C-1A1C5E97713E}"/>
              </a:ext>
            </a:extLst>
          </p:cNvPr>
          <p:cNvSpPr/>
          <p:nvPr/>
        </p:nvSpPr>
        <p:spPr>
          <a:xfrm>
            <a:off x="1794232" y="1498833"/>
            <a:ext cx="2367703" cy="1396768"/>
          </a:xfrm>
          <a:prstGeom prst="rect">
            <a:avLst/>
          </a:prstGeom>
          <a:solidFill>
            <a:srgbClr val="FFCB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พัฒนาช่องทางสื่อสารและการใช้ </a:t>
            </a: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Social Media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เพื่อเผยแพร่คุณค่าของ สนอ. ให้ทุกฝ่ายได้รับรู้ (</a:t>
            </a: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S4, O6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ส่งเสริมวัฒนธรรม สนอ. ที่เข้มแข็งและมีทัศนคติที่ดีต่อการทำงานร่วมกัน (</a:t>
            </a: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S7, O3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20EE7CC2-C149-4C39-9A47-780204CA1283}"/>
              </a:ext>
            </a:extLst>
          </p:cNvPr>
          <p:cNvSpPr/>
          <p:nvPr/>
        </p:nvSpPr>
        <p:spPr>
          <a:xfrm>
            <a:off x="4232632" y="1498833"/>
            <a:ext cx="2367703" cy="1396768"/>
          </a:xfrm>
          <a:prstGeom prst="rect">
            <a:avLst/>
          </a:prstGeom>
          <a:solidFill>
            <a:srgbClr val="FFCB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ใช้เครือข่ายและทรัพยากรที่มีในการพัฒนาโครงการใหม่ ๆ ที่ตอบสนองความต้องการของผู้บริหารและชุมชน 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S1, O4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05A19F59-3220-4360-8956-72419614E171}"/>
              </a:ext>
            </a:extLst>
          </p:cNvPr>
          <p:cNvSpPr/>
          <p:nvPr/>
        </p:nvSpPr>
        <p:spPr>
          <a:xfrm>
            <a:off x="6671032" y="1498833"/>
            <a:ext cx="2481092" cy="1396768"/>
          </a:xfrm>
          <a:prstGeom prst="rect">
            <a:avLst/>
          </a:prstGeom>
          <a:solidFill>
            <a:srgbClr val="FFCB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ใช้เทคโนโลยีที่ทันสมัยเพื่อเสริมสร้างความสามารถในการแข่งขันและเพิ่มประสิทธิภาพการทำงาน 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S2, O6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BFB00830-BCD9-4AEF-9C88-C357BA7451F8}"/>
              </a:ext>
            </a:extLst>
          </p:cNvPr>
          <p:cNvSpPr/>
          <p:nvPr/>
        </p:nvSpPr>
        <p:spPr>
          <a:xfrm>
            <a:off x="9214207" y="1498832"/>
            <a:ext cx="2590346" cy="1396767"/>
          </a:xfrm>
          <a:prstGeom prst="rect">
            <a:avLst/>
          </a:prstGeom>
          <a:solidFill>
            <a:srgbClr val="FFCB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ส่งเสริมการทำงานแบบ 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Agile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และการบริหารจัดการที่โปร่งใส เพื่อสร้างความยั่งยืนให้กับ สนอ. ในระยะยาว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S5, O5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A840E520-DC11-4CC8-BF40-1716482FDC9E}"/>
              </a:ext>
            </a:extLst>
          </p:cNvPr>
          <p:cNvSpPr/>
          <p:nvPr/>
        </p:nvSpPr>
        <p:spPr>
          <a:xfrm>
            <a:off x="339059" y="2934726"/>
            <a:ext cx="1344686" cy="1256274"/>
          </a:xfrm>
          <a:prstGeom prst="rect">
            <a:avLst/>
          </a:prstGeom>
          <a:solidFill>
            <a:srgbClr val="CA99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Strategies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A8D9BD7B-A84D-41E1-B95D-4FBE3A099999}"/>
              </a:ext>
            </a:extLst>
          </p:cNvPr>
          <p:cNvSpPr/>
          <p:nvPr/>
        </p:nvSpPr>
        <p:spPr>
          <a:xfrm>
            <a:off x="1794232" y="2938129"/>
            <a:ext cx="2367703" cy="1252871"/>
          </a:xfrm>
          <a:prstGeom prst="rect">
            <a:avLst/>
          </a:prstGeom>
          <a:solidFill>
            <a:srgbClr val="F0B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พัฒนาระบบถ่ายทอดแผนยุทธศาสตร์ให้เข้าถึงทุกฝ่าย เพื่อส่งเสริมความเข้าใจในคุณค่าของ สนอ. 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W1, O3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21DA0372-CE0D-4CE8-B44F-1A522D40F0A9}"/>
              </a:ext>
            </a:extLst>
          </p:cNvPr>
          <p:cNvSpPr/>
          <p:nvPr/>
        </p:nvSpPr>
        <p:spPr>
          <a:xfrm>
            <a:off x="4230478" y="2938129"/>
            <a:ext cx="2367703" cy="1252871"/>
          </a:xfrm>
          <a:prstGeom prst="rect">
            <a:avLst/>
          </a:prstGeom>
          <a:solidFill>
            <a:srgbClr val="F0B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จัดหางบประมาณหรือทรัพยากรจากเครือข่ายภายนอกและขยายฐานรากได้ เพื่อเสริมความมั่นคง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W2, O4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id="{4581E3A5-7164-4F42-8812-89AE06EA0D6D}"/>
              </a:ext>
            </a:extLst>
          </p:cNvPr>
          <p:cNvSpPr/>
          <p:nvPr/>
        </p:nvSpPr>
        <p:spPr>
          <a:xfrm>
            <a:off x="6671032" y="2938129"/>
            <a:ext cx="2481092" cy="1252871"/>
          </a:xfrm>
          <a:prstGeom prst="rect">
            <a:avLst/>
          </a:prstGeom>
          <a:solidFill>
            <a:srgbClr val="F0B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พัฒนาทักษะพนักงานในทักษะที่จำเป็นต่อการแข่งขัน โดยเฉพาะการทำงานข้ามสายงาน 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W5, O7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66106C68-0477-4CC5-8B08-6CF5B1B5E142}"/>
              </a:ext>
            </a:extLst>
          </p:cNvPr>
          <p:cNvSpPr/>
          <p:nvPr/>
        </p:nvSpPr>
        <p:spPr>
          <a:xfrm>
            <a:off x="9224975" y="2924173"/>
            <a:ext cx="2579578" cy="1252871"/>
          </a:xfrm>
          <a:prstGeom prst="rect">
            <a:avLst/>
          </a:prstGeom>
          <a:solidFill>
            <a:srgbClr val="F0B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สร้างระบบการพัฒนาทักษะและการทำงานร่วมกันผ่านระบบดิจิทัลและการสื่อสารที่มีประสิทธิภาพ 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W6, O7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899D210D-C5BD-4EF6-A9DA-60F3FEF449C4}"/>
              </a:ext>
            </a:extLst>
          </p:cNvPr>
          <p:cNvSpPr/>
          <p:nvPr/>
        </p:nvSpPr>
        <p:spPr>
          <a:xfrm>
            <a:off x="337816" y="4230840"/>
            <a:ext cx="1344686" cy="1256274"/>
          </a:xfrm>
          <a:prstGeom prst="rect">
            <a:avLst/>
          </a:prstGeom>
          <a:solidFill>
            <a:srgbClr val="FF90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Strategies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CFC65CEF-664F-4D83-82BB-18DC35F5D7C0}"/>
              </a:ext>
            </a:extLst>
          </p:cNvPr>
          <p:cNvSpPr/>
          <p:nvPr/>
        </p:nvSpPr>
        <p:spPr>
          <a:xfrm>
            <a:off x="1783464" y="4234243"/>
            <a:ext cx="2367703" cy="1252871"/>
          </a:xfrm>
          <a:prstGeom prst="rect">
            <a:avLst/>
          </a:prstGeom>
          <a:solidFill>
            <a:srgbClr val="F0B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เสริมสร้างค่านิยม สนอ. และทัศนคติที่ดีต่อการให้บริการ เพื่อส่งมอบคุณอย่างมีประสิทธิภาพ 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S5, T1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5C4DCAAB-9945-4B9F-BAAB-AB74A7CFA851}"/>
              </a:ext>
            </a:extLst>
          </p:cNvPr>
          <p:cNvSpPr/>
          <p:nvPr/>
        </p:nvSpPr>
        <p:spPr>
          <a:xfrm>
            <a:off x="4219710" y="4234243"/>
            <a:ext cx="2367703" cy="1252871"/>
          </a:xfrm>
          <a:prstGeom prst="rect">
            <a:avLst/>
          </a:prstGeom>
          <a:solidFill>
            <a:srgbClr val="F0B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จัดทำโครงการที่ใช้ทรัพยากรที่มีอยู่ให้เกิดประโยชน์สูงสุด ภายใต้งบประมาณที่จำกัด 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S6, T4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02A658CB-BEFD-4CFD-92CF-E8A369E39CA7}"/>
              </a:ext>
            </a:extLst>
          </p:cNvPr>
          <p:cNvSpPr/>
          <p:nvPr/>
        </p:nvSpPr>
        <p:spPr>
          <a:xfrm>
            <a:off x="6660264" y="4234243"/>
            <a:ext cx="2481092" cy="1252871"/>
          </a:xfrm>
          <a:prstGeom prst="rect">
            <a:avLst/>
          </a:prstGeom>
          <a:solidFill>
            <a:srgbClr val="F0B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พัฒนาโครงสร้างการจัดการและระบบเทคโนโลยีให้พร้อมสำหรับการประเมินภายนอกเพื่อเพิ่มความสามารถในการแข่งขัน 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S3,T6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251F58D6-6C39-402D-AC52-F98F0E85D271}"/>
              </a:ext>
            </a:extLst>
          </p:cNvPr>
          <p:cNvSpPr/>
          <p:nvPr/>
        </p:nvSpPr>
        <p:spPr>
          <a:xfrm>
            <a:off x="9214207" y="4220287"/>
            <a:ext cx="2579578" cy="1252871"/>
          </a:xfrm>
          <a:prstGeom prst="rect">
            <a:avLst/>
          </a:prstGeom>
          <a:solidFill>
            <a:srgbClr val="F0B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ปรับปรุงกระบวนการวัดผลและรายงานเพื่อให้สอดคล้องกับนโยบายภาครัฐและเพิ่มความโปร่งใส 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S1, T3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1E08CF1F-6107-4456-B211-096401817526}"/>
              </a:ext>
            </a:extLst>
          </p:cNvPr>
          <p:cNvSpPr/>
          <p:nvPr/>
        </p:nvSpPr>
        <p:spPr>
          <a:xfrm>
            <a:off x="348584" y="5528645"/>
            <a:ext cx="1344686" cy="1148380"/>
          </a:xfrm>
          <a:prstGeom prst="rect">
            <a:avLst/>
          </a:prstGeom>
          <a:solidFill>
            <a:srgbClr val="FF8B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WT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Strategies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:a16="http://schemas.microsoft.com/office/drawing/2014/main" id="{824FFABD-FEDC-48AF-BFAF-A41EC616C09F}"/>
              </a:ext>
            </a:extLst>
          </p:cNvPr>
          <p:cNvSpPr/>
          <p:nvPr/>
        </p:nvSpPr>
        <p:spPr>
          <a:xfrm>
            <a:off x="1794232" y="5532048"/>
            <a:ext cx="2367703" cy="1145269"/>
          </a:xfrm>
          <a:prstGeom prst="rect">
            <a:avLst/>
          </a:prstGeom>
          <a:solidFill>
            <a:srgbClr val="F0B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พัฒนาความเข้าใจของบุคลากรเกี่ยวกับค่านิยมและเป้าหมาย สนอ.ผ่านระบบพี่เลี้ยงและการจัดอบรม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เชิงลึก 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W4, T3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0" name="สี่เหลี่ยมผืนผ้า 39">
            <a:extLst>
              <a:ext uri="{FF2B5EF4-FFF2-40B4-BE49-F238E27FC236}">
                <a16:creationId xmlns:a16="http://schemas.microsoft.com/office/drawing/2014/main" id="{BC196B9A-DC67-4958-BE82-2407030E484B}"/>
              </a:ext>
            </a:extLst>
          </p:cNvPr>
          <p:cNvSpPr/>
          <p:nvPr/>
        </p:nvSpPr>
        <p:spPr>
          <a:xfrm>
            <a:off x="4230478" y="5532048"/>
            <a:ext cx="2367703" cy="1145269"/>
          </a:xfrm>
          <a:prstGeom prst="rect">
            <a:avLst/>
          </a:prstGeom>
          <a:solidFill>
            <a:srgbClr val="F0B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เพิ่มรายได้จากโครงการใหม่ ๆ และพัฒนางานที่ตอบสนองต่อความต้องการภายนอก เพื่อให้เกิดรายได้ 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W1, T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</a:t>
            </a:r>
          </a:p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สี่เหลี่ยมผืนผ้า 40">
            <a:extLst>
              <a:ext uri="{FF2B5EF4-FFF2-40B4-BE49-F238E27FC236}">
                <a16:creationId xmlns:a16="http://schemas.microsoft.com/office/drawing/2014/main" id="{EA6576B2-182D-4D66-AF09-362FCD9E4ED4}"/>
              </a:ext>
            </a:extLst>
          </p:cNvPr>
          <p:cNvSpPr/>
          <p:nvPr/>
        </p:nvSpPr>
        <p:spPr>
          <a:xfrm>
            <a:off x="6671032" y="5532048"/>
            <a:ext cx="2481092" cy="1144977"/>
          </a:xfrm>
          <a:prstGeom prst="rect">
            <a:avLst/>
          </a:prstGeom>
          <a:solidFill>
            <a:srgbClr val="F0B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พัฒนาทักษะที่จำเป็นสำหรับการทำงานข้ามสายงาน และสร้างระบบการเรียนรู้ผ่านดิจิทัลเพื่อลดผล กระทบจากทักษะที่ขาดหาย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W5,T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9)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7AAF5F20-306A-4DF6-A9E0-D85783D2F5B2}"/>
              </a:ext>
            </a:extLst>
          </p:cNvPr>
          <p:cNvSpPr/>
          <p:nvPr/>
        </p:nvSpPr>
        <p:spPr>
          <a:xfrm>
            <a:off x="9224975" y="5518092"/>
            <a:ext cx="2579578" cy="1145269"/>
          </a:xfrm>
          <a:prstGeom prst="rect">
            <a:avLst/>
          </a:prstGeom>
          <a:solidFill>
            <a:srgbClr val="F0B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สร้างเครือข่ายความร่วมมือกับหน่วยงานภายนอกเพื่อเสริมสร้างความยั่งยืนในระยะยาว 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W1, T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10)</a:t>
            </a:r>
          </a:p>
          <a:p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740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r="914"/>
          <a:stretch/>
        </p:blipFill>
        <p:spPr>
          <a:xfrm>
            <a:off x="0" y="-1717"/>
            <a:ext cx="12192000" cy="6858001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2400300" y="2876551"/>
            <a:ext cx="7229475" cy="762000"/>
          </a:xfrm>
          <a:prstGeom prst="rect">
            <a:avLst/>
          </a:prstGeom>
          <a:solidFill>
            <a:srgbClr val="F7E3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ประเด็นจุดยืนเชิงกลยุทธ์ใน 4 มิติ 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704850" y="361950"/>
            <a:ext cx="4572001" cy="2180399"/>
          </a:xfrm>
          <a:prstGeom prst="roundRect">
            <a:avLst/>
          </a:prstGeom>
          <a:solidFill>
            <a:srgbClr val="8E8171"/>
          </a:solidFill>
          <a:ln>
            <a:solidFill>
              <a:srgbClr val="FDF7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มิติด้านคุณค่าของสำนักงานอธิการบดี (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Value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ประเด็น 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สร้างค่านิยม สนอ. ที่เน้นการสนับสนุนการบริการและทัศนคติที่ดีในการทำงานร่วมกัน เพื่อให้ทุกฝ่ายเห็นคุณค่าในการทำงานร่วมกัน และตอบสนองความต้องการของผู้มีส่วนได้ส่วนเสียในมุมองที่เป็นประโยชน์ต่อ สนอ. และสังคมโดยรวม</a:t>
            </a:r>
          </a:p>
        </p:txBody>
      </p:sp>
      <p:sp>
        <p:nvSpPr>
          <p:cNvPr id="8" name="สี่เหลี่ยมผืนผ้ามุมมน 6">
            <a:extLst>
              <a:ext uri="{FF2B5EF4-FFF2-40B4-BE49-F238E27FC236}">
                <a16:creationId xmlns:a16="http://schemas.microsoft.com/office/drawing/2014/main" id="{2FB58A8D-513F-4C89-8CB2-99A7C338869B}"/>
              </a:ext>
            </a:extLst>
          </p:cNvPr>
          <p:cNvSpPr/>
          <p:nvPr/>
        </p:nvSpPr>
        <p:spPr>
          <a:xfrm>
            <a:off x="6915150" y="361950"/>
            <a:ext cx="4487934" cy="2180399"/>
          </a:xfrm>
          <a:prstGeom prst="roundRect">
            <a:avLst/>
          </a:prstGeom>
          <a:solidFill>
            <a:srgbClr val="8E8171"/>
          </a:solidFill>
          <a:ln>
            <a:solidFill>
              <a:srgbClr val="FDF7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มิติด้านการสร้างรายได้ (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Revenue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ประเด็น 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ใช้ทรัพยากรที่มีคุณค่าและสร้างโอกาสในการขยายฐานรายได้ เช่น การขอสนับสนุนจากภาคเอกชนหรือการระดมทุนจากชุมชน เพื่อสร้างรายได้ที่ยั่งยืนและมั่นคงให้แก่ สนอ.</a:t>
            </a:r>
          </a:p>
          <a:p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มุมมน 6">
            <a:extLst>
              <a:ext uri="{FF2B5EF4-FFF2-40B4-BE49-F238E27FC236}">
                <a16:creationId xmlns:a16="http://schemas.microsoft.com/office/drawing/2014/main" id="{489A0B9F-4008-4469-84B4-C211C33E8EE4}"/>
              </a:ext>
            </a:extLst>
          </p:cNvPr>
          <p:cNvSpPr/>
          <p:nvPr/>
        </p:nvSpPr>
        <p:spPr>
          <a:xfrm>
            <a:off x="704850" y="4076700"/>
            <a:ext cx="4572001" cy="2180399"/>
          </a:xfrm>
          <a:prstGeom prst="roundRect">
            <a:avLst/>
          </a:prstGeom>
          <a:solidFill>
            <a:srgbClr val="8E8171"/>
          </a:solidFill>
          <a:ln>
            <a:solidFill>
              <a:srgbClr val="FDF7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มิติด้านความสามารถในการแข่งขัน (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Competitiveness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ประเด็น 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เสริมสร้างทักษะที่จำเป็นและใช้เทคโนโลยีที่ทันสมัยในการพัฒนากระบวนการทำงานและการบริหารจัดการ เพื่อให้สามารถตอบสนองต่อนโยบายภาครัฐและการแข่งขันในอุตสาหกรรมได้อย่างมีประสิทธิภาพ</a:t>
            </a:r>
          </a:p>
        </p:txBody>
      </p:sp>
      <p:sp>
        <p:nvSpPr>
          <p:cNvPr id="13" name="สี่เหลี่ยมผืนผ้ามุมมน 6">
            <a:extLst>
              <a:ext uri="{FF2B5EF4-FFF2-40B4-BE49-F238E27FC236}">
                <a16:creationId xmlns:a16="http://schemas.microsoft.com/office/drawing/2014/main" id="{96E2EF80-DEBB-47EC-AE69-4B4FCE750BCC}"/>
              </a:ext>
            </a:extLst>
          </p:cNvPr>
          <p:cNvSpPr/>
          <p:nvPr/>
        </p:nvSpPr>
        <p:spPr>
          <a:xfrm>
            <a:off x="6915149" y="4076699"/>
            <a:ext cx="4572001" cy="2180399"/>
          </a:xfrm>
          <a:prstGeom prst="roundRect">
            <a:avLst/>
          </a:prstGeom>
          <a:solidFill>
            <a:srgbClr val="8E8171"/>
          </a:solidFill>
          <a:ln>
            <a:solidFill>
              <a:srgbClr val="FDF7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มิติด้านความยั่งยืน (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Sustainable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ประเด็น 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สนับสนุนการทำงานแบบ 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Agile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และระบบการบริหารจัดการที่โปร่งใส เพื่อสร้าง สนอ. ที่มีความยั่งยืนในระยะยาวและเป็นที่ยอมรับของชุมชน รวมถึงการพัฒนาความสัมพันธ์กับเครือข่ายหน่วยงานภายนอกและการประเมินผลที่ชัดเจนเพื่อความเป็นเลิศในระยะยาว</a:t>
            </a:r>
          </a:p>
        </p:txBody>
      </p:sp>
    </p:spTree>
    <p:extLst>
      <p:ext uri="{BB962C8B-B14F-4D97-AF65-F5344CB8AC3E}">
        <p14:creationId xmlns:p14="http://schemas.microsoft.com/office/powerpoint/2010/main" val="15891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AEBE910E-4A18-447C-BCD0-91ED456FB76D}"/>
              </a:ext>
            </a:extLst>
          </p:cNvPr>
          <p:cNvSpPr/>
          <p:nvPr/>
        </p:nvSpPr>
        <p:spPr>
          <a:xfrm>
            <a:off x="-2297" y="9525"/>
            <a:ext cx="12192000" cy="603793"/>
          </a:xfrm>
          <a:prstGeom prst="rect">
            <a:avLst/>
          </a:prstGeom>
          <a:solidFill>
            <a:srgbClr val="A49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544B1BBD-0E6D-45D3-9EFC-7B66460627B9}"/>
              </a:ext>
            </a:extLst>
          </p:cNvPr>
          <p:cNvSpPr/>
          <p:nvPr/>
        </p:nvSpPr>
        <p:spPr>
          <a:xfrm>
            <a:off x="308302" y="1219"/>
            <a:ext cx="11761303" cy="583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ปัจจัยแห่งความสำเร็จที่สำคัญ (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Key Success Factors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ในการขับเคลื่อนให้สำนักงานอธิการบดีบรรลุวิสัยทัศน์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3A250AF9-C1A2-4809-A6FE-7DCEF8243554}"/>
              </a:ext>
            </a:extLst>
          </p:cNvPr>
          <p:cNvSpPr/>
          <p:nvPr/>
        </p:nvSpPr>
        <p:spPr>
          <a:xfrm>
            <a:off x="3905250" y="3267078"/>
            <a:ext cx="4086225" cy="762000"/>
          </a:xfrm>
          <a:prstGeom prst="rect">
            <a:avLst/>
          </a:prstGeom>
          <a:solidFill>
            <a:srgbClr val="F7E3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พันธกิจ (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Mission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69580187-6AB8-4CF7-ACD8-30B11B79B86D}"/>
              </a:ext>
            </a:extLst>
          </p:cNvPr>
          <p:cNvSpPr/>
          <p:nvPr/>
        </p:nvSpPr>
        <p:spPr>
          <a:xfrm>
            <a:off x="114300" y="762000"/>
            <a:ext cx="3571875" cy="2666999"/>
          </a:xfrm>
          <a:prstGeom prst="rect">
            <a:avLst/>
          </a:prstGeom>
          <a:solidFill>
            <a:srgbClr val="F0B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ยกระดับประสิทธิภาพและคุณภาพการบริหารจัดการตามหลักธรรมา</a:t>
            </a:r>
            <a:r>
              <a:rPr lang="th-TH" sz="1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ภิ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รายละเอียด 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เน้นการบริหารจัดการที่โปร่งใส มีประสิทธิภาพ และเน้นการปฏิบัติตามหลักธรรมา</a:t>
            </a:r>
            <a:r>
              <a:rPr lang="th-TH" sz="18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ภิ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 ทั้งในด้านการบริหารงานบุคคล งบประมาณ และกระบวนการทำงาน เพื่อตอบสนองความต้องการของผู้มีส่วนได้ส่วนเสียในทุกระดับ รวมถึงการพัฒนามาตรฐานการปฏิบัติงานที่ชัดเจนและโปร่งใสเพื่อลดความซ้ำซ้อนในการทำงาน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7BC58A7F-E7CC-406B-B5DA-7E33A11C8225}"/>
              </a:ext>
            </a:extLst>
          </p:cNvPr>
          <p:cNvSpPr/>
          <p:nvPr/>
        </p:nvSpPr>
        <p:spPr>
          <a:xfrm>
            <a:off x="3895725" y="762000"/>
            <a:ext cx="4105275" cy="2066923"/>
          </a:xfrm>
          <a:prstGeom prst="rect">
            <a:avLst/>
          </a:prstGeom>
          <a:solidFill>
            <a:srgbClr val="F0B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พัฒนาบุคลากรให้มีทักษะและความสามารถสู่ความเป็นเลิศทางอาชีพ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รายละเอียด 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สร้างระบบสนับสนุนการพัฒนาบุคลากรทั้งในด้านทักษะวิชาชีพ การบริหารจัดการ และเทคโนโลยี โดยจัดให้มีการฝึกอบรมโปรแกรมพัฒนาที่ครอบคลุมและทันสมัย สนับสนุนให้บุคลากรสามารถปรับตัวและก้าวสู่ตำแหน่งที่สุ.ขึ้นได้อย่างต่อเนื่อง เป็นไปตามเป้าหมายการเติบโตในอาชีพของบุคลากรแต่ละคน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B81CE54D-9031-4C77-A320-DA0A91700CAD}"/>
              </a:ext>
            </a:extLst>
          </p:cNvPr>
          <p:cNvSpPr/>
          <p:nvPr/>
        </p:nvSpPr>
        <p:spPr>
          <a:xfrm>
            <a:off x="8248650" y="762001"/>
            <a:ext cx="3733800" cy="2666998"/>
          </a:xfrm>
          <a:prstGeom prst="rect">
            <a:avLst/>
          </a:prstGeom>
          <a:solidFill>
            <a:srgbClr val="F0B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ส่งเสริมการพัฒนานักศึกษาให้มีคุณลักษณะที่พึ่งประสงค์และพร้อมสู่โลกการทำงาน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รายละเอียด 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จัดให้มีการพัฒนาคุณลักษณะอันพึงประสงค์ตามเกณฑ์ของมหาวิทยาลัย โดยเน้นการสร้างทักษะการคิดวิเคราะห์ การทำงานเป็นทีม และการมีจิตอาสา รวมถึงทักษะด้านดิจิทัลที่จำเป็นต่อการทำงานในโลกยุคปัจจุบัน การดำเนินการจะอยู่ในรูปแบบกิจกรรมเสริมสร้างหลักสูตร โปรแกรมพัฒนาศักยภาพ และโครงการฝึกประสบการณ์ที่เชื่อมโยงกับภาคธุรกิจและอุตสาหกรรม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C4509C56-BCDD-47BD-8390-C4619742B579}"/>
              </a:ext>
            </a:extLst>
          </p:cNvPr>
          <p:cNvSpPr/>
          <p:nvPr/>
        </p:nvSpPr>
        <p:spPr>
          <a:xfrm>
            <a:off x="95250" y="3705226"/>
            <a:ext cx="3571875" cy="2666999"/>
          </a:xfrm>
          <a:prstGeom prst="rect">
            <a:avLst/>
          </a:prstGeom>
          <a:solidFill>
            <a:srgbClr val="F0B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ขับเคลื่อนการดำเนินงานด้วยนวัตกรรมและเทคโนโลยีที่ทันสมัย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รายละเอียด 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นำเทคโนโลยีดิจิทัลและนวัตกรรมมาใช้ในการบริหารและสนับสนุนการปฏิบัติงานอย่างเป็นระบบ โดยปรับปรุงระบบการทำงานให้เป็นอัตโนมัติ ใช้การวิเคราะห์ข้อมูลในการตัดสินใจ และสนับสนุนการเรียนรู้ผ่านเทคโนโลยี เช่น ระบบคลังข้อมูลและแพลตฟอร์มการสื่อสารภายใน สนอ. เพื่อเพิ่มประสิทธิภาพในการทำงานและการให้บริการที่มีคุณภาพแก่บุคลากรและนักศึกษา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E97DD7BF-59DA-43E8-B8FB-7A5D42A512DF}"/>
              </a:ext>
            </a:extLst>
          </p:cNvPr>
          <p:cNvSpPr/>
          <p:nvPr/>
        </p:nvSpPr>
        <p:spPr>
          <a:xfrm>
            <a:off x="8248650" y="3705227"/>
            <a:ext cx="3733800" cy="2666998"/>
          </a:xfrm>
          <a:prstGeom prst="rect">
            <a:avLst/>
          </a:prstGeom>
          <a:solidFill>
            <a:srgbClr val="F0B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สร้างความร่วมมือกับหน่วยงานภายในและภายนอกเพื่อสนับสนุนเป้าหมาย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รายละเอียด 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สร้างเครือข่ายความร่วมมือกับหน่วยงานภายในและภายนอกทั้งในประเทศและต่างประเทศ เพื่อให้เกิดการแลกเปลี่ยนความรู้และประสบการณ์ในการพัฒนานักศึกษาและบุคลากร รวมถึงการประสานงานกับหน่วยงานที่เกี่ยวข้องในการจัดกิจกรรมหรือโครงการที่สอดคล้องกับนโยบายและเป้าหมายของมหาวิทยาลัย</a:t>
            </a:r>
          </a:p>
          <a:p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AE056C02-2045-4828-AAAB-6672531F5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659" l="9867" r="898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0338" y="4029078"/>
            <a:ext cx="2310062" cy="252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3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AEBE910E-4A18-447C-BCD0-91ED456FB76D}"/>
              </a:ext>
            </a:extLst>
          </p:cNvPr>
          <p:cNvSpPr/>
          <p:nvPr/>
        </p:nvSpPr>
        <p:spPr>
          <a:xfrm>
            <a:off x="-2297" y="9525"/>
            <a:ext cx="12192000" cy="603793"/>
          </a:xfrm>
          <a:prstGeom prst="rect">
            <a:avLst/>
          </a:prstGeom>
          <a:solidFill>
            <a:srgbClr val="A49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544B1BBD-0E6D-45D3-9EFC-7B66460627B9}"/>
              </a:ext>
            </a:extLst>
          </p:cNvPr>
          <p:cNvSpPr/>
          <p:nvPr/>
        </p:nvSpPr>
        <p:spPr>
          <a:xfrm>
            <a:off x="308302" y="1219"/>
            <a:ext cx="11761303" cy="583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พันธกิจ (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Mission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ที่กำหนดไว้สำหรับสำนักงานอธิการบดี ได้ระบุผลลัพธ์สำคัญ (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Key Results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4759C050-91B8-44BB-B2DA-1D8C32794CED}"/>
              </a:ext>
            </a:extLst>
          </p:cNvPr>
          <p:cNvSpPr/>
          <p:nvPr/>
        </p:nvSpPr>
        <p:spPr>
          <a:xfrm>
            <a:off x="333375" y="788730"/>
            <a:ext cx="3629025" cy="491705"/>
          </a:xfrm>
          <a:prstGeom prst="rect">
            <a:avLst/>
          </a:prstGeom>
          <a:solidFill>
            <a:srgbClr val="FFB7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พันธกิจ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Mission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04228671-BB9C-4DD8-AC44-DEB53D237ECD}"/>
              </a:ext>
            </a:extLst>
          </p:cNvPr>
          <p:cNvSpPr/>
          <p:nvPr/>
        </p:nvSpPr>
        <p:spPr>
          <a:xfrm>
            <a:off x="4048125" y="788730"/>
            <a:ext cx="7829549" cy="491705"/>
          </a:xfrm>
          <a:prstGeom prst="rect">
            <a:avLst/>
          </a:prstGeom>
          <a:solidFill>
            <a:srgbClr val="E5B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ผลลัพธ์สำคัญ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Key Results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78E0C92F-D367-47FC-8151-83C3C6BCDC87}"/>
              </a:ext>
            </a:extLst>
          </p:cNvPr>
          <p:cNvSpPr/>
          <p:nvPr/>
        </p:nvSpPr>
        <p:spPr>
          <a:xfrm>
            <a:off x="333375" y="1467291"/>
            <a:ext cx="3629025" cy="818709"/>
          </a:xfrm>
          <a:prstGeom prst="rect">
            <a:avLst/>
          </a:prstGeom>
          <a:solidFill>
            <a:srgbClr val="FFB7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ยกระดับประสิทธิภาพและคุณภาพการบริหารจัดการตามหลักธรรม</a:t>
            </a:r>
            <a:r>
              <a:rPr lang="th-TH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ภิ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</a:t>
            </a: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BE8AE3F1-9AF8-4A5D-B662-2FBB9D783D0A}"/>
              </a:ext>
            </a:extLst>
          </p:cNvPr>
          <p:cNvSpPr/>
          <p:nvPr/>
        </p:nvSpPr>
        <p:spPr>
          <a:xfrm>
            <a:off x="4048124" y="1465446"/>
            <a:ext cx="7829549" cy="818709"/>
          </a:xfrm>
          <a:prstGeom prst="rect">
            <a:avLst/>
          </a:prstGeom>
          <a:solidFill>
            <a:srgbClr val="E5B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เกิดระบบการบริหารจัดการที่โปร่งใสและมีมาตรฐานปฏิบัติงานที่ชัดเจน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กระบวนการทำงานมีความรวดเร็วและมีประสิทธิภาพ ลดความซ้ำซ้อนในการดำเนินงาน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ความพึงพอใจของผู้มีส่วนได้ส่วนเสียเพิ่มขึ้นอย่างต่อเนื่อง เนื่องจากสามารถตอบสนองความต้องการได้อย่างครอบคลุม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01AF69A8-9EE9-4E75-A4CD-D7F35DD36374}"/>
              </a:ext>
            </a:extLst>
          </p:cNvPr>
          <p:cNvSpPr/>
          <p:nvPr/>
        </p:nvSpPr>
        <p:spPr>
          <a:xfrm>
            <a:off x="333375" y="2451961"/>
            <a:ext cx="3629025" cy="818709"/>
          </a:xfrm>
          <a:prstGeom prst="rect">
            <a:avLst/>
          </a:prstGeom>
          <a:solidFill>
            <a:srgbClr val="FFB7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พัฒนาบุคลากรให้มีทักษะและความสามารถสู่ความเป็นเลิศทางอาชีพ  </a:t>
            </a: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C00EE985-DFBB-4013-84CB-B7FC0B23EE60}"/>
              </a:ext>
            </a:extLst>
          </p:cNvPr>
          <p:cNvSpPr/>
          <p:nvPr/>
        </p:nvSpPr>
        <p:spPr>
          <a:xfrm>
            <a:off x="4048124" y="2450116"/>
            <a:ext cx="7829549" cy="818709"/>
          </a:xfrm>
          <a:prstGeom prst="rect">
            <a:avLst/>
          </a:prstGeom>
          <a:solidFill>
            <a:srgbClr val="E5B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บุคลากรมีทักษะทางวิชาชีพที่ตอบโจทย์ความต้องการในงานปัจจุบันและอนาคต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อัตราความก้าวหน้าของบุคลากรในตำแหน่งที่สูงขึ้นเป็นไปตามเป้าหมายที่กำหนด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ความสามารถในการทำงานร่วมกันและการทำงานข้ามสายงาน 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Agile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) ของบุคลากรเพิ่มขึ้น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1F9565D3-98DC-42B4-8F9F-54E98ED83CED}"/>
              </a:ext>
            </a:extLst>
          </p:cNvPr>
          <p:cNvSpPr/>
          <p:nvPr/>
        </p:nvSpPr>
        <p:spPr>
          <a:xfrm>
            <a:off x="333375" y="3389006"/>
            <a:ext cx="3629025" cy="818709"/>
          </a:xfrm>
          <a:prstGeom prst="rect">
            <a:avLst/>
          </a:prstGeom>
          <a:solidFill>
            <a:srgbClr val="FFB7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ส่งเสริมการพัฒนานักศึกษาให้มีคุณลักษณะที่พึ่งประสงค์และพร้อมสู่โลกการทำงาน</a:t>
            </a: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E6D9D2C0-B05E-4417-B285-5F948CED6187}"/>
              </a:ext>
            </a:extLst>
          </p:cNvPr>
          <p:cNvSpPr/>
          <p:nvPr/>
        </p:nvSpPr>
        <p:spPr>
          <a:xfrm>
            <a:off x="4048124" y="3387161"/>
            <a:ext cx="7829549" cy="818709"/>
          </a:xfrm>
          <a:prstGeom prst="rect">
            <a:avLst/>
          </a:prstGeom>
          <a:solidFill>
            <a:srgbClr val="E5B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นักศึกษาที่สำเร็จการศึกษามีคุณลักษณะตรงตามที่ สนอ. และตลาดแรงงานต้องการ 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อัตราจ้างงานของนักศึกษาที่จบใหม่สูงขึ้นอย่างชัดเจน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มีความร่วมมือจากภาคธุรกิจและอุตสาหกรรมในการสนับสนุนการฝึกประสบการณ์นักศึกษา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0AF6F15C-03F8-44C2-8D4E-AEDF156E00A0}"/>
              </a:ext>
            </a:extLst>
          </p:cNvPr>
          <p:cNvSpPr/>
          <p:nvPr/>
        </p:nvSpPr>
        <p:spPr>
          <a:xfrm>
            <a:off x="333375" y="4345101"/>
            <a:ext cx="3629025" cy="818709"/>
          </a:xfrm>
          <a:prstGeom prst="rect">
            <a:avLst/>
          </a:prstGeom>
          <a:solidFill>
            <a:srgbClr val="FFB7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ขับเคลื่อนการดำเนินงานด้วยนวัตกรรมและเทคโนโลยีที่ทันสมัย</a:t>
            </a: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634FD875-6655-48BA-9945-B709AED6EEB4}"/>
              </a:ext>
            </a:extLst>
          </p:cNvPr>
          <p:cNvSpPr/>
          <p:nvPr/>
        </p:nvSpPr>
        <p:spPr>
          <a:xfrm>
            <a:off x="4048124" y="4343256"/>
            <a:ext cx="7829549" cy="818709"/>
          </a:xfrm>
          <a:prstGeom prst="rect">
            <a:avLst/>
          </a:prstGeom>
          <a:solidFill>
            <a:srgbClr val="E5B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ระบบการทำงานอัตโนมัติที่ทำเทคโนโลยีดิจิทัลเข้ามาใช้ช่วยลดข้อผิดพลาดและเพิ่มประสิทธิภาพในกระบวนการทำงาน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การวิเคราะห์ข้อมูลนำไปสู่การตัดสินใจที่แม่นยำและรวดเร็ว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มีแพลตฟอร์มดิจิทัลที่สนับสนุนการเรียนรู้และการสื่อสารภายใน สนอ. ทำให้การปฏิบัติงานมีประสิทธิภาพมากยิ่งขึ้น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447ABB9A-2F09-48F3-ACC4-D6AAC03BF7F9}"/>
              </a:ext>
            </a:extLst>
          </p:cNvPr>
          <p:cNvSpPr/>
          <p:nvPr/>
        </p:nvSpPr>
        <p:spPr>
          <a:xfrm>
            <a:off x="333375" y="5301196"/>
            <a:ext cx="3629025" cy="1215749"/>
          </a:xfrm>
          <a:prstGeom prst="rect">
            <a:avLst/>
          </a:prstGeom>
          <a:solidFill>
            <a:srgbClr val="FFB7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สร้างความร่วมมือกับหน่วยงานภายในและภายนอกเพื่อสนับสนุนเป้าหมายของมหาวิทยาลัย</a:t>
            </a: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9E375CE2-680F-4246-A9CB-4F903FDA54A0}"/>
              </a:ext>
            </a:extLst>
          </p:cNvPr>
          <p:cNvSpPr/>
          <p:nvPr/>
        </p:nvSpPr>
        <p:spPr>
          <a:xfrm>
            <a:off x="4048124" y="5299351"/>
            <a:ext cx="7829549" cy="1217594"/>
          </a:xfrm>
          <a:prstGeom prst="rect">
            <a:avLst/>
          </a:prstGeom>
          <a:solidFill>
            <a:srgbClr val="E5B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เกิดเครือข่ายความร่วมมือที่มั่นคงกับหน่วยงานทั่งในและนอกมหาวิทยาลัย รวมถึงหน่วยงานในระดับภูมิภาคและระดับนานาชาติ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โครงการและกิจกรรมที่สอดคล้องกับนโยบายมหาวิทยาลัยดำเนินการได้อย่างต่อเนื่อง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เพิ่มโอกาสเรียนรู้และพัฒนาของนักศึกษาและบุคลากร ผ่านการแลกเปลี่ยนประสบการณ์จากเครือข่ายความร่วมมือ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076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D676E9C-8A46-4FB9-A6DA-701339846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4350589" y="357997"/>
            <a:ext cx="7444596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คำถามเพื่อวิเคราะห์สถานการณ์ภายใน  (7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6" name="ลูกศร: รูปห้าเหลี่ยม 15">
            <a:extLst>
              <a:ext uri="{FF2B5EF4-FFF2-40B4-BE49-F238E27FC236}">
                <a16:creationId xmlns:a16="http://schemas.microsoft.com/office/drawing/2014/main" id="{82F3DD2C-DDF7-413C-AC9F-2629DB132DB0}"/>
              </a:ext>
            </a:extLst>
          </p:cNvPr>
          <p:cNvSpPr/>
          <p:nvPr/>
        </p:nvSpPr>
        <p:spPr>
          <a:xfrm>
            <a:off x="1069671" y="1045240"/>
            <a:ext cx="3334103" cy="59953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Structure (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โครงสร้าง) </a:t>
            </a: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7A3742F8-80EA-47B0-891E-B3D70CBAA307}"/>
              </a:ext>
            </a:extLst>
          </p:cNvPr>
          <p:cNvGrpSpPr/>
          <p:nvPr/>
        </p:nvGrpSpPr>
        <p:grpSpPr>
          <a:xfrm>
            <a:off x="590830" y="949968"/>
            <a:ext cx="858403" cy="790080"/>
            <a:chOff x="194020" y="1142237"/>
            <a:chExt cx="858403" cy="790080"/>
          </a:xfrm>
        </p:grpSpPr>
        <p:sp>
          <p:nvSpPr>
            <p:cNvPr id="10" name="วงรี 9">
              <a:extLst>
                <a:ext uri="{FF2B5EF4-FFF2-40B4-BE49-F238E27FC236}">
                  <a16:creationId xmlns:a16="http://schemas.microsoft.com/office/drawing/2014/main" id="{09D1C662-DC7A-43A9-87C8-774EACD6F0F3}"/>
                </a:ext>
              </a:extLst>
            </p:cNvPr>
            <p:cNvSpPr/>
            <p:nvPr/>
          </p:nvSpPr>
          <p:spPr>
            <a:xfrm>
              <a:off x="194020" y="1142237"/>
              <a:ext cx="858403" cy="7900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7AE10E84-79E1-4107-AA45-0D20ADD76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3" b="97537" l="4018" r="99554">
                          <a14:foregroundMark x1="21875" y1="83251" x2="39286" y2="837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7271" y="1240609"/>
              <a:ext cx="708639" cy="642204"/>
            </a:xfrm>
            <a:prstGeom prst="rect">
              <a:avLst/>
            </a:prstGeom>
          </p:spPr>
        </p:pic>
      </p:grp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CD288806-9A38-44C3-98B7-B15400F81D7C}"/>
              </a:ext>
            </a:extLst>
          </p:cNvPr>
          <p:cNvSpPr/>
          <p:nvPr/>
        </p:nvSpPr>
        <p:spPr>
          <a:xfrm>
            <a:off x="1372720" y="1748288"/>
            <a:ext cx="9677718" cy="79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โครงสร้างของสำนักงานงานอธิการบดีปัจจุบันสนับสนุนหรือขัดขวางการบรรลุเป้าหมายในระยะยาวอย่างไรบ้าง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มีการปรับเปลี่ยนโครงสร้างสำนักงานอธิการบดีเพื่อให้เหมาะสมกับสถานการณ์ปัจจุบันหรือไม่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ลูกศร: รูปห้าเหลี่ยม 23">
            <a:extLst>
              <a:ext uri="{FF2B5EF4-FFF2-40B4-BE49-F238E27FC236}">
                <a16:creationId xmlns:a16="http://schemas.microsoft.com/office/drawing/2014/main" id="{1D4C6865-BAB0-402F-BFD6-0287C23FEA95}"/>
              </a:ext>
            </a:extLst>
          </p:cNvPr>
          <p:cNvSpPr/>
          <p:nvPr/>
        </p:nvSpPr>
        <p:spPr>
          <a:xfrm>
            <a:off x="1009773" y="2870446"/>
            <a:ext cx="3334103" cy="599536"/>
          </a:xfrm>
          <a:prstGeom prst="homePlat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Strategy (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กลยุทธ์) </a:t>
            </a:r>
          </a:p>
        </p:txBody>
      </p: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597DB525-97A3-485D-BE36-F784F41E0028}"/>
              </a:ext>
            </a:extLst>
          </p:cNvPr>
          <p:cNvGrpSpPr/>
          <p:nvPr/>
        </p:nvGrpSpPr>
        <p:grpSpPr>
          <a:xfrm>
            <a:off x="580572" y="2735634"/>
            <a:ext cx="858403" cy="790080"/>
            <a:chOff x="580572" y="2994420"/>
            <a:chExt cx="858403" cy="790080"/>
          </a:xfrm>
        </p:grpSpPr>
        <p:sp>
          <p:nvSpPr>
            <p:cNvPr id="21" name="วงรี 20">
              <a:extLst>
                <a:ext uri="{FF2B5EF4-FFF2-40B4-BE49-F238E27FC236}">
                  <a16:creationId xmlns:a16="http://schemas.microsoft.com/office/drawing/2014/main" id="{1A3937EF-78D3-43E8-81B6-1BF9D3D53EFE}"/>
                </a:ext>
              </a:extLst>
            </p:cNvPr>
            <p:cNvSpPr/>
            <p:nvPr/>
          </p:nvSpPr>
          <p:spPr>
            <a:xfrm>
              <a:off x="580572" y="2994420"/>
              <a:ext cx="858403" cy="7900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9" name="รูปภาพ 18">
              <a:extLst>
                <a:ext uri="{FF2B5EF4-FFF2-40B4-BE49-F238E27FC236}">
                  <a16:creationId xmlns:a16="http://schemas.microsoft.com/office/drawing/2014/main" id="{CEBF0CE4-021C-41B8-A5B4-6509A517F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06" b="99057" l="9877" r="89712"/>
                      </a14:imgEffect>
                    </a14:imgLayer>
                  </a14:imgProps>
                </a:ext>
              </a:extLst>
            </a:blip>
            <a:srcRect l="7275" r="3267"/>
            <a:stretch/>
          </p:blipFill>
          <p:spPr>
            <a:xfrm>
              <a:off x="698585" y="3004165"/>
              <a:ext cx="661180" cy="644808"/>
            </a:xfrm>
            <a:prstGeom prst="rect">
              <a:avLst/>
            </a:prstGeom>
          </p:spPr>
        </p:pic>
      </p:grp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9621EE9A-B677-4D6F-A43F-CACC5051CF20}"/>
              </a:ext>
            </a:extLst>
          </p:cNvPr>
          <p:cNvSpPr/>
          <p:nvPr/>
        </p:nvSpPr>
        <p:spPr>
          <a:xfrm>
            <a:off x="1438975" y="3585715"/>
            <a:ext cx="9677718" cy="79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กลยุทธ์ที่สำนักงานอธิการบดีกำลังใช้อยู่สามารถแข่งขันในตลาดได้ดีแค่ไหน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จุดแข็งชองกลยุทธ์ปัจจุบันคืออะไร และจุดอ่อนมีอะไรบ้าง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ลูกศร: รูปห้าเหลี่ยม 31">
            <a:extLst>
              <a:ext uri="{FF2B5EF4-FFF2-40B4-BE49-F238E27FC236}">
                <a16:creationId xmlns:a16="http://schemas.microsoft.com/office/drawing/2014/main" id="{C5B51B51-88C2-49B2-8EE8-75E92019D3FE}"/>
              </a:ext>
            </a:extLst>
          </p:cNvPr>
          <p:cNvSpPr/>
          <p:nvPr/>
        </p:nvSpPr>
        <p:spPr>
          <a:xfrm>
            <a:off x="1069671" y="4745203"/>
            <a:ext cx="4356344" cy="599536"/>
          </a:xfrm>
          <a:prstGeom prst="homePlat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Systems (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ระบบการทำงาน) </a:t>
            </a:r>
          </a:p>
        </p:txBody>
      </p: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12175048-6B5C-4590-8F1A-E9C51547B013}"/>
              </a:ext>
            </a:extLst>
          </p:cNvPr>
          <p:cNvGrpSpPr/>
          <p:nvPr/>
        </p:nvGrpSpPr>
        <p:grpSpPr>
          <a:xfrm>
            <a:off x="590830" y="4624437"/>
            <a:ext cx="858403" cy="790080"/>
            <a:chOff x="590830" y="4210385"/>
            <a:chExt cx="858403" cy="790080"/>
          </a:xfrm>
        </p:grpSpPr>
        <p:sp>
          <p:nvSpPr>
            <p:cNvPr id="29" name="วงรี 28">
              <a:extLst>
                <a:ext uri="{FF2B5EF4-FFF2-40B4-BE49-F238E27FC236}">
                  <a16:creationId xmlns:a16="http://schemas.microsoft.com/office/drawing/2014/main" id="{BDA27AA2-02E2-46D8-8E28-B02CF08610AE}"/>
                </a:ext>
              </a:extLst>
            </p:cNvPr>
            <p:cNvSpPr/>
            <p:nvPr/>
          </p:nvSpPr>
          <p:spPr>
            <a:xfrm>
              <a:off x="590830" y="4210385"/>
              <a:ext cx="858403" cy="790080"/>
            </a:xfrm>
            <a:prstGeom prst="ellipse">
              <a:avLst/>
            </a:prstGeom>
            <a:solidFill>
              <a:srgbClr val="F476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7" name="รูปภาพ 26">
              <a:extLst>
                <a:ext uri="{FF2B5EF4-FFF2-40B4-BE49-F238E27FC236}">
                  <a16:creationId xmlns:a16="http://schemas.microsoft.com/office/drawing/2014/main" id="{11D3A38B-0343-4162-986E-B926CD9C6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205" b="96653" l="9539" r="93750">
                          <a14:foregroundMark x1="78618" y1="39331" x2="76316" y2="59414"/>
                        </a14:backgroundRemoval>
                      </a14:imgEffect>
                    </a14:imgLayer>
                  </a14:imgProps>
                </a:ext>
              </a:extLst>
            </a:blip>
            <a:srcRect l="8099" t="11245" r="12071" b="5480"/>
            <a:stretch/>
          </p:blipFill>
          <p:spPr>
            <a:xfrm>
              <a:off x="720898" y="4331151"/>
              <a:ext cx="611473" cy="501475"/>
            </a:xfrm>
            <a:prstGeom prst="rect">
              <a:avLst/>
            </a:prstGeom>
          </p:spPr>
        </p:pic>
      </p:grp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78B3B4FF-2063-4683-A7B3-C61239560BAD}"/>
              </a:ext>
            </a:extLst>
          </p:cNvPr>
          <p:cNvSpPr/>
          <p:nvPr/>
        </p:nvSpPr>
        <p:spPr>
          <a:xfrm>
            <a:off x="1449232" y="5431760"/>
            <a:ext cx="10567363" cy="79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ระบบการทำงานและกระบวนการต่าง ๆ มีประสิทธิภาพและตอบโจทย์ความต้องการของสำนักงานอธิการบดีเพียงพอหรือไม่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เรามีเทคโนโลยีและเครื่องมือที่เหมาะสมเพื่อช่วยในการทำงานหรือไม่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133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4" grpId="0" animBg="1"/>
      <p:bldP spid="25" grpId="0"/>
      <p:bldP spid="32" grpId="0" animBg="1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AEBE910E-4A18-447C-BCD0-91ED456FB76D}"/>
              </a:ext>
            </a:extLst>
          </p:cNvPr>
          <p:cNvSpPr/>
          <p:nvPr/>
        </p:nvSpPr>
        <p:spPr>
          <a:xfrm>
            <a:off x="-2297" y="9525"/>
            <a:ext cx="12192000" cy="603793"/>
          </a:xfrm>
          <a:prstGeom prst="rect">
            <a:avLst/>
          </a:prstGeom>
          <a:solidFill>
            <a:srgbClr val="A49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544B1BBD-0E6D-45D3-9EFC-7B66460627B9}"/>
              </a:ext>
            </a:extLst>
          </p:cNvPr>
          <p:cNvSpPr/>
          <p:nvPr/>
        </p:nvSpPr>
        <p:spPr>
          <a:xfrm>
            <a:off x="308302" y="1219"/>
            <a:ext cx="11761303" cy="583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 (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Goal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ของสำนักงานอธิการบดี พร้อมตัวชี้วัดผลงานหลัก (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KPI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94E6316C-8692-48BB-A930-14B7D2CFE405}"/>
              </a:ext>
            </a:extLst>
          </p:cNvPr>
          <p:cNvSpPr/>
          <p:nvPr/>
        </p:nvSpPr>
        <p:spPr>
          <a:xfrm>
            <a:off x="466725" y="788728"/>
            <a:ext cx="3038475" cy="491705"/>
          </a:xfrm>
          <a:prstGeom prst="rect">
            <a:avLst/>
          </a:prstGeom>
          <a:solidFill>
            <a:srgbClr val="C0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การดำเนินงานตามพันธกิจ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F9A64EC0-185B-41E3-BD9E-B22E14280A8D}"/>
              </a:ext>
            </a:extLst>
          </p:cNvPr>
          <p:cNvSpPr/>
          <p:nvPr/>
        </p:nvSpPr>
        <p:spPr>
          <a:xfrm>
            <a:off x="3609976" y="788729"/>
            <a:ext cx="3562350" cy="491705"/>
          </a:xfrm>
          <a:prstGeom prst="rect">
            <a:avLst/>
          </a:prstGeom>
          <a:solidFill>
            <a:srgbClr val="B7F3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ค่าเป้าหมาย</a:t>
            </a:r>
          </a:p>
        </p:txBody>
      </p: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id="{8DD291AD-D912-4AFF-9C1D-DA6F6ABF3EF2}"/>
              </a:ext>
            </a:extLst>
          </p:cNvPr>
          <p:cNvSpPr/>
          <p:nvPr/>
        </p:nvSpPr>
        <p:spPr>
          <a:xfrm>
            <a:off x="7277102" y="788727"/>
            <a:ext cx="4448173" cy="491705"/>
          </a:xfrm>
          <a:prstGeom prst="rect">
            <a:avLst/>
          </a:prstGeom>
          <a:solidFill>
            <a:srgbClr val="B7DE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ค่าเป้าหมาย</a:t>
            </a: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AC911F26-87F2-4E03-BF06-F658186A671E}"/>
              </a:ext>
            </a:extLst>
          </p:cNvPr>
          <p:cNvSpPr/>
          <p:nvPr/>
        </p:nvSpPr>
        <p:spPr>
          <a:xfrm>
            <a:off x="466725" y="1312604"/>
            <a:ext cx="3038475" cy="1006054"/>
          </a:xfrm>
          <a:prstGeom prst="rect">
            <a:avLst/>
          </a:prstGeom>
          <a:solidFill>
            <a:srgbClr val="C0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ยกระดับประสิทธิภาพและคุณภาพการบริหารจัดการตามหลักธรรม</a:t>
            </a:r>
            <a:r>
              <a:rPr lang="th-TH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ภิ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</a:t>
            </a:r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DEAE1C23-C4C7-45D5-A2E9-DDBA80A3E14B}"/>
              </a:ext>
            </a:extLst>
          </p:cNvPr>
          <p:cNvSpPr/>
          <p:nvPr/>
        </p:nvSpPr>
        <p:spPr>
          <a:xfrm>
            <a:off x="3609976" y="1312603"/>
            <a:ext cx="3562350" cy="491705"/>
          </a:xfrm>
          <a:prstGeom prst="rect">
            <a:avLst/>
          </a:prstGeom>
          <a:solidFill>
            <a:srgbClr val="B7F3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ระดับคะแนนความโปร่งใส ≥ 90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30A3A7B5-215C-4AC6-AE99-5C783CF24FAF}"/>
              </a:ext>
            </a:extLst>
          </p:cNvPr>
          <p:cNvSpPr/>
          <p:nvPr/>
        </p:nvSpPr>
        <p:spPr>
          <a:xfrm>
            <a:off x="3609976" y="1826952"/>
            <a:ext cx="3562350" cy="491705"/>
          </a:xfrm>
          <a:prstGeom prst="rect">
            <a:avLst/>
          </a:prstGeom>
          <a:solidFill>
            <a:srgbClr val="B7F3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ลดระยะเวลาลงอย่างน้อย 20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จากปีฐาน (พ.ศ.2566)</a:t>
            </a:r>
          </a:p>
        </p:txBody>
      </p:sp>
      <p:sp>
        <p:nvSpPr>
          <p:cNvPr id="37" name="สี่เหลี่ยมผืนผ้า 36">
            <a:extLst>
              <a:ext uri="{FF2B5EF4-FFF2-40B4-BE49-F238E27FC236}">
                <a16:creationId xmlns:a16="http://schemas.microsoft.com/office/drawing/2014/main" id="{F5D000DC-26A7-4B4A-9BB6-AB0ACA2796BE}"/>
              </a:ext>
            </a:extLst>
          </p:cNvPr>
          <p:cNvSpPr/>
          <p:nvPr/>
        </p:nvSpPr>
        <p:spPr>
          <a:xfrm>
            <a:off x="466725" y="2354912"/>
            <a:ext cx="3038475" cy="1006054"/>
          </a:xfrm>
          <a:prstGeom prst="rect">
            <a:avLst/>
          </a:prstGeom>
          <a:solidFill>
            <a:srgbClr val="C0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พัฒนาบุคลากรให้มีทักษะและความสามารถสู่ความเป็นเลิศทางอาชีพ </a:t>
            </a:r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ED7874E8-12F6-4DAE-BBAF-4CBD1771ABF6}"/>
              </a:ext>
            </a:extLst>
          </p:cNvPr>
          <p:cNvSpPr/>
          <p:nvPr/>
        </p:nvSpPr>
        <p:spPr>
          <a:xfrm>
            <a:off x="3609976" y="2354912"/>
            <a:ext cx="3562350" cy="491705"/>
          </a:xfrm>
          <a:prstGeom prst="rect">
            <a:avLst/>
          </a:prstGeom>
          <a:solidFill>
            <a:srgbClr val="B7F3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25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ของบุคลากรได้รับการเลื่อนตำแหน่งใน 5 ปี</a:t>
            </a:r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:a16="http://schemas.microsoft.com/office/drawing/2014/main" id="{9DFAFA88-B302-44C3-A17D-40F457D7147D}"/>
              </a:ext>
            </a:extLst>
          </p:cNvPr>
          <p:cNvSpPr/>
          <p:nvPr/>
        </p:nvSpPr>
        <p:spPr>
          <a:xfrm>
            <a:off x="3609976" y="2869261"/>
            <a:ext cx="3562350" cy="491705"/>
          </a:xfrm>
          <a:prstGeom prst="rect">
            <a:avLst/>
          </a:prstGeom>
          <a:solidFill>
            <a:srgbClr val="B7F3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จัดโปรแกรมการพัฒนาทักษะอย่างน้อย </a:t>
            </a:r>
          </a:p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โครงการต่อปี</a:t>
            </a: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7EC5F7CD-61AC-47E6-B961-CDCCFDB572F0}"/>
              </a:ext>
            </a:extLst>
          </p:cNvPr>
          <p:cNvSpPr/>
          <p:nvPr/>
        </p:nvSpPr>
        <p:spPr>
          <a:xfrm>
            <a:off x="7286627" y="1306672"/>
            <a:ext cx="4448172" cy="491705"/>
          </a:xfrm>
          <a:prstGeom prst="rect">
            <a:avLst/>
          </a:prstGeom>
          <a:solidFill>
            <a:srgbClr val="B7DE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ระดับความโปร่งใสในการดำเนินงาน (การสำรวจความพึงพอใจของผู้มีส่วนได้ส่วนเสีย)</a:t>
            </a:r>
          </a:p>
        </p:txBody>
      </p: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7773C116-8256-45EE-95E9-DD56A3FBC1D8}"/>
              </a:ext>
            </a:extLst>
          </p:cNvPr>
          <p:cNvSpPr/>
          <p:nvPr/>
        </p:nvSpPr>
        <p:spPr>
          <a:xfrm>
            <a:off x="7286627" y="1826952"/>
            <a:ext cx="4448172" cy="491705"/>
          </a:xfrm>
          <a:prstGeom prst="rect">
            <a:avLst/>
          </a:prstGeom>
          <a:solidFill>
            <a:srgbClr val="B7DE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ระยะเวลาเฉลี่ยในการดำเนินงานแต่ละกระบวนการ</a:t>
            </a:r>
          </a:p>
        </p:txBody>
      </p:sp>
      <p:sp>
        <p:nvSpPr>
          <p:cNvPr id="44" name="สี่เหลี่ยมผืนผ้า 43">
            <a:extLst>
              <a:ext uri="{FF2B5EF4-FFF2-40B4-BE49-F238E27FC236}">
                <a16:creationId xmlns:a16="http://schemas.microsoft.com/office/drawing/2014/main" id="{0497F5DD-BB22-4619-9961-B0CCEA9EFDDD}"/>
              </a:ext>
            </a:extLst>
          </p:cNvPr>
          <p:cNvSpPr/>
          <p:nvPr/>
        </p:nvSpPr>
        <p:spPr>
          <a:xfrm>
            <a:off x="7296151" y="2354912"/>
            <a:ext cx="4429124" cy="491705"/>
          </a:xfrm>
          <a:prstGeom prst="rect">
            <a:avLst/>
          </a:prstGeom>
          <a:solidFill>
            <a:srgbClr val="B7DE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อัตราความก้าวหน้าของบุคลากรในตำแหน่งที่สูงขึ้น (อัตราส่วนบุคลากรที่ได้รับการเลื่อนตำแหน่ง)</a:t>
            </a:r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4D7E8336-AF36-49A4-878D-97CE0C01FDA9}"/>
              </a:ext>
            </a:extLst>
          </p:cNvPr>
          <p:cNvSpPr/>
          <p:nvPr/>
        </p:nvSpPr>
        <p:spPr>
          <a:xfrm>
            <a:off x="7296151" y="2869261"/>
            <a:ext cx="4429124" cy="491705"/>
          </a:xfrm>
          <a:prstGeom prst="rect">
            <a:avLst/>
          </a:prstGeom>
          <a:solidFill>
            <a:srgbClr val="B7DE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จำนวนโปรแกรมการพัฒนาทักษะที่จัดขึ้น (เช่น การอบรมหรือการฝึกปฏิบัติ)</a:t>
            </a:r>
          </a:p>
        </p:txBody>
      </p:sp>
      <p:sp>
        <p:nvSpPr>
          <p:cNvPr id="46" name="สี่เหลี่ยมผืนผ้า 45">
            <a:extLst>
              <a:ext uri="{FF2B5EF4-FFF2-40B4-BE49-F238E27FC236}">
                <a16:creationId xmlns:a16="http://schemas.microsoft.com/office/drawing/2014/main" id="{B412C2B2-0D35-4027-AD33-27EE4CBA659E}"/>
              </a:ext>
            </a:extLst>
          </p:cNvPr>
          <p:cNvSpPr/>
          <p:nvPr/>
        </p:nvSpPr>
        <p:spPr>
          <a:xfrm>
            <a:off x="466724" y="3394496"/>
            <a:ext cx="3038475" cy="1006054"/>
          </a:xfrm>
          <a:prstGeom prst="rect">
            <a:avLst/>
          </a:prstGeom>
          <a:solidFill>
            <a:srgbClr val="C0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ส่งเสริมการพัฒนานักศึกษาให้มีคุณลักษณะที่พึ่งประสงค์และพร้อมสู่โลกการทำงาน</a:t>
            </a: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6D5131A4-3496-4C5F-9B82-7F964126CD93}"/>
              </a:ext>
            </a:extLst>
          </p:cNvPr>
          <p:cNvSpPr/>
          <p:nvPr/>
        </p:nvSpPr>
        <p:spPr>
          <a:xfrm>
            <a:off x="3609976" y="3422736"/>
            <a:ext cx="3562350" cy="491705"/>
          </a:xfrm>
          <a:prstGeom prst="rect">
            <a:avLst/>
          </a:prstGeom>
          <a:solidFill>
            <a:srgbClr val="B7F3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80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ของนักศึกษาที่จบใหม่ได้รับการจ้างงาน</a:t>
            </a: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B9BED286-35E7-44CC-9C8B-F4300F6A5C8D}"/>
              </a:ext>
            </a:extLst>
          </p:cNvPr>
          <p:cNvSpPr/>
          <p:nvPr/>
        </p:nvSpPr>
        <p:spPr>
          <a:xfrm>
            <a:off x="7277102" y="3414444"/>
            <a:ext cx="4429124" cy="491371"/>
          </a:xfrm>
          <a:prstGeom prst="rect">
            <a:avLst/>
          </a:prstGeom>
          <a:solidFill>
            <a:srgbClr val="B7DE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อัตราการจ้างงานของนักศึกษาหลังสำเร็จการศึกษา (ภายใน 6 เดือน)</a:t>
            </a: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700EBFE1-0D66-4E38-A5FA-FEAF6F205B6D}"/>
              </a:ext>
            </a:extLst>
          </p:cNvPr>
          <p:cNvSpPr/>
          <p:nvPr/>
        </p:nvSpPr>
        <p:spPr>
          <a:xfrm>
            <a:off x="3609976" y="3949765"/>
            <a:ext cx="3562350" cy="450786"/>
          </a:xfrm>
          <a:prstGeom prst="rect">
            <a:avLst/>
          </a:prstGeom>
          <a:solidFill>
            <a:srgbClr val="B7F3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คะแนนความพึงพอใจ ≥ 85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EE3787A3-C0A4-48E6-8FCB-E60C38DFC4DD}"/>
              </a:ext>
            </a:extLst>
          </p:cNvPr>
          <p:cNvSpPr/>
          <p:nvPr/>
        </p:nvSpPr>
        <p:spPr>
          <a:xfrm>
            <a:off x="7277102" y="3939505"/>
            <a:ext cx="4429124" cy="443794"/>
          </a:xfrm>
          <a:prstGeom prst="rect">
            <a:avLst/>
          </a:prstGeom>
          <a:solidFill>
            <a:srgbClr val="B7DE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ความพึงพอใจของผู้จ้างงานต่อคุณลักษณะของนักศึกษา</a:t>
            </a: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7B8BCF8C-99D3-4F87-8F02-4D267625D649}"/>
              </a:ext>
            </a:extLst>
          </p:cNvPr>
          <p:cNvSpPr/>
          <p:nvPr/>
        </p:nvSpPr>
        <p:spPr>
          <a:xfrm>
            <a:off x="466724" y="4435831"/>
            <a:ext cx="3038475" cy="1006054"/>
          </a:xfrm>
          <a:prstGeom prst="rect">
            <a:avLst/>
          </a:prstGeom>
          <a:solidFill>
            <a:srgbClr val="C0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ขับเคลื่อนการดำเนินงานด้วยนวัตกรรมและเทคโนโลยีที่ทันสมัย</a:t>
            </a: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FC98F19B-461F-4A67-B327-42E100F89617}"/>
              </a:ext>
            </a:extLst>
          </p:cNvPr>
          <p:cNvSpPr/>
          <p:nvPr/>
        </p:nvSpPr>
        <p:spPr>
          <a:xfrm>
            <a:off x="3609976" y="4444457"/>
            <a:ext cx="3562350" cy="491705"/>
          </a:xfrm>
          <a:prstGeom prst="rect">
            <a:avLst/>
          </a:prstGeom>
          <a:solidFill>
            <a:srgbClr val="B7F3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เพิ่มการใช้งานเทคโนโลยีใหม่อย่างน้อย 2 รายการต่อปี</a:t>
            </a: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1DDA23EC-4867-48E3-92C1-58A20FC5E3F8}"/>
              </a:ext>
            </a:extLst>
          </p:cNvPr>
          <p:cNvSpPr/>
          <p:nvPr/>
        </p:nvSpPr>
        <p:spPr>
          <a:xfrm>
            <a:off x="3609976" y="4964709"/>
            <a:ext cx="3562350" cy="450786"/>
          </a:xfrm>
          <a:prstGeom prst="rect">
            <a:avLst/>
          </a:prstGeom>
          <a:solidFill>
            <a:srgbClr val="B7F3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ระดับคะแนนความพึงพอใจ ≥ 90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53ED44F9-75CD-4CE1-A6BD-33F28A3D4189}"/>
              </a:ext>
            </a:extLst>
          </p:cNvPr>
          <p:cNvSpPr/>
          <p:nvPr/>
        </p:nvSpPr>
        <p:spPr>
          <a:xfrm>
            <a:off x="7277102" y="4436905"/>
            <a:ext cx="4429124" cy="491371"/>
          </a:xfrm>
          <a:prstGeom prst="rect">
            <a:avLst/>
          </a:prstGeom>
          <a:solidFill>
            <a:srgbClr val="B7DE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อัตราการนำเทคโนโลยีใหม่ ๆ เข้ามาใช้ในกระบวนการทำงาน</a:t>
            </a:r>
          </a:p>
        </p:txBody>
      </p: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FD816A27-E6F9-4802-93BD-D5DB8F0CC4CB}"/>
              </a:ext>
            </a:extLst>
          </p:cNvPr>
          <p:cNvSpPr/>
          <p:nvPr/>
        </p:nvSpPr>
        <p:spPr>
          <a:xfrm>
            <a:off x="7277102" y="4961966"/>
            <a:ext cx="4429124" cy="443794"/>
          </a:xfrm>
          <a:prstGeom prst="rect">
            <a:avLst/>
          </a:prstGeom>
          <a:solidFill>
            <a:srgbClr val="B7DE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ความพึงพอใจของบุคลากรต่อระบบการทำงานดิจิทัล</a:t>
            </a:r>
          </a:p>
        </p:txBody>
      </p: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A4EA05D2-4F66-40EF-AB1E-FD40AF9C75B2}"/>
              </a:ext>
            </a:extLst>
          </p:cNvPr>
          <p:cNvSpPr/>
          <p:nvPr/>
        </p:nvSpPr>
        <p:spPr>
          <a:xfrm>
            <a:off x="466723" y="5475029"/>
            <a:ext cx="3038475" cy="963388"/>
          </a:xfrm>
          <a:prstGeom prst="rect">
            <a:avLst/>
          </a:prstGeom>
          <a:solidFill>
            <a:srgbClr val="C0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สร้างความร่วมมือกับหน่วยงานภายในและภายนอกเพื่อสนับสนุนเป้าหมายของมหาวิทยาลัย</a:t>
            </a: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F936F45C-067B-43BF-9E9F-8B6E028DAF5A}"/>
              </a:ext>
            </a:extLst>
          </p:cNvPr>
          <p:cNvSpPr/>
          <p:nvPr/>
        </p:nvSpPr>
        <p:spPr>
          <a:xfrm>
            <a:off x="3609976" y="5467379"/>
            <a:ext cx="3562350" cy="491705"/>
          </a:xfrm>
          <a:prstGeom prst="rect">
            <a:avLst/>
          </a:prstGeom>
          <a:solidFill>
            <a:srgbClr val="B7F3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5 โครงการความร่วมมือใหม่ต่อปี</a:t>
            </a:r>
          </a:p>
        </p:txBody>
      </p:sp>
      <p:sp>
        <p:nvSpPr>
          <p:cNvPr id="36" name="สี่เหลี่ยมผืนผ้า 35">
            <a:extLst>
              <a:ext uri="{FF2B5EF4-FFF2-40B4-BE49-F238E27FC236}">
                <a16:creationId xmlns:a16="http://schemas.microsoft.com/office/drawing/2014/main" id="{B2F7387D-CB91-4845-81C7-58A0019128A7}"/>
              </a:ext>
            </a:extLst>
          </p:cNvPr>
          <p:cNvSpPr/>
          <p:nvPr/>
        </p:nvSpPr>
        <p:spPr>
          <a:xfrm>
            <a:off x="3609976" y="5987631"/>
            <a:ext cx="3562350" cy="450786"/>
          </a:xfrm>
          <a:prstGeom prst="rect">
            <a:avLst/>
          </a:prstGeom>
          <a:solidFill>
            <a:srgbClr val="B7F3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10 กิจกรรมแลกเปลี่ยนต่อปี</a:t>
            </a:r>
          </a:p>
        </p:txBody>
      </p:sp>
      <p:sp>
        <p:nvSpPr>
          <p:cNvPr id="40" name="สี่เหลี่ยมผืนผ้า 39">
            <a:extLst>
              <a:ext uri="{FF2B5EF4-FFF2-40B4-BE49-F238E27FC236}">
                <a16:creationId xmlns:a16="http://schemas.microsoft.com/office/drawing/2014/main" id="{B6C89BA2-4C83-42F9-9CCB-F0DA26767AD3}"/>
              </a:ext>
            </a:extLst>
          </p:cNvPr>
          <p:cNvSpPr/>
          <p:nvPr/>
        </p:nvSpPr>
        <p:spPr>
          <a:xfrm>
            <a:off x="7277102" y="5451275"/>
            <a:ext cx="4429124" cy="491371"/>
          </a:xfrm>
          <a:prstGeom prst="rect">
            <a:avLst/>
          </a:prstGeom>
          <a:solidFill>
            <a:srgbClr val="B7DE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จำนวนโครงการความร่วมมือกับหน่วยงานภายนอก (ทั้งในและต่างประเทศ)</a:t>
            </a:r>
          </a:p>
        </p:txBody>
      </p:sp>
      <p:sp>
        <p:nvSpPr>
          <p:cNvPr id="41" name="สี่เหลี่ยมผืนผ้า 40">
            <a:extLst>
              <a:ext uri="{FF2B5EF4-FFF2-40B4-BE49-F238E27FC236}">
                <a16:creationId xmlns:a16="http://schemas.microsoft.com/office/drawing/2014/main" id="{60DCE6C4-ED13-4EF8-9736-FC53A74603DB}"/>
              </a:ext>
            </a:extLst>
          </p:cNvPr>
          <p:cNvSpPr/>
          <p:nvPr/>
        </p:nvSpPr>
        <p:spPr>
          <a:xfrm>
            <a:off x="7277102" y="5976336"/>
            <a:ext cx="4429124" cy="443794"/>
          </a:xfrm>
          <a:prstGeom prst="rect">
            <a:avLst/>
          </a:prstGeom>
          <a:solidFill>
            <a:srgbClr val="B7DE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จำนวนโครงการแลกเปลี่ยนความรู้และประสบการณ์กับหน่วยงานในเครือข่าย</a:t>
            </a:r>
          </a:p>
        </p:txBody>
      </p:sp>
    </p:spTree>
    <p:extLst>
      <p:ext uri="{BB962C8B-B14F-4D97-AF65-F5344CB8AC3E}">
        <p14:creationId xmlns:p14="http://schemas.microsoft.com/office/powerpoint/2010/main" val="25029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5" grpId="0" animBg="1"/>
      <p:bldP spid="36" grpId="0" animBg="1"/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63C8779B-A002-4E09-BFE6-51350E8C3935}"/>
              </a:ext>
            </a:extLst>
          </p:cNvPr>
          <p:cNvSpPr/>
          <p:nvPr/>
        </p:nvSpPr>
        <p:spPr>
          <a:xfrm>
            <a:off x="-2297" y="9525"/>
            <a:ext cx="12192000" cy="603793"/>
          </a:xfrm>
          <a:prstGeom prst="rect">
            <a:avLst/>
          </a:prstGeom>
          <a:solidFill>
            <a:srgbClr val="A49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47946782-0D8E-44C1-BEB6-F28B6A97DF24}"/>
              </a:ext>
            </a:extLst>
          </p:cNvPr>
          <p:cNvSpPr/>
          <p:nvPr/>
        </p:nvSpPr>
        <p:spPr>
          <a:xfrm>
            <a:off x="308302" y="1219"/>
            <a:ext cx="11761303" cy="583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 (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Goal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ของสำนักงานอธิการบดี พร้อมตัวชี้วัดผลงานหลัก (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KPI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119081B-E58A-4A88-A0AF-92406DF1C8DC}"/>
              </a:ext>
            </a:extLst>
          </p:cNvPr>
          <p:cNvSpPr/>
          <p:nvPr/>
        </p:nvSpPr>
        <p:spPr>
          <a:xfrm>
            <a:off x="333375" y="788730"/>
            <a:ext cx="3629025" cy="491705"/>
          </a:xfrm>
          <a:prstGeom prst="rect">
            <a:avLst/>
          </a:prstGeom>
          <a:solidFill>
            <a:srgbClr val="8DE2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Goal) 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4E72FEC-8B21-444F-B3F5-40FB02639EEB}"/>
              </a:ext>
            </a:extLst>
          </p:cNvPr>
          <p:cNvSpPr/>
          <p:nvPr/>
        </p:nvSpPr>
        <p:spPr>
          <a:xfrm>
            <a:off x="4048125" y="788730"/>
            <a:ext cx="7829549" cy="491705"/>
          </a:xfrm>
          <a:prstGeom prst="rect">
            <a:avLst/>
          </a:prstGeom>
          <a:solidFill>
            <a:srgbClr val="F59F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ปัจจัยแห่งความสำเร็จที่สำคัญ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Key Success Factors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2D125426-E708-48AD-9063-ED4AAAD197F1}"/>
              </a:ext>
            </a:extLst>
          </p:cNvPr>
          <p:cNvSpPr/>
          <p:nvPr/>
        </p:nvSpPr>
        <p:spPr>
          <a:xfrm>
            <a:off x="333375" y="1467291"/>
            <a:ext cx="3629025" cy="818709"/>
          </a:xfrm>
          <a:prstGeom prst="rect">
            <a:avLst/>
          </a:prstGeom>
          <a:solidFill>
            <a:srgbClr val="8DE2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ยกระดับการบริหารจัดการด้วยหลักธรรม</a:t>
            </a:r>
            <a:r>
              <a:rPr lang="th-TH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ภิ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บาลที่โปร่งใสและมีประสิทธิภาพ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BB50804-624D-491E-A749-1A15E67BDC9A}"/>
              </a:ext>
            </a:extLst>
          </p:cNvPr>
          <p:cNvSpPr/>
          <p:nvPr/>
        </p:nvSpPr>
        <p:spPr>
          <a:xfrm>
            <a:off x="4048124" y="1465446"/>
            <a:ext cx="7829549" cy="818709"/>
          </a:xfrm>
          <a:prstGeom prst="rect">
            <a:avLst/>
          </a:prstGeom>
          <a:solidFill>
            <a:srgbClr val="F59F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การกำหนดมาตรฐานและแนวทางการบริหารที่ชัดเจน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ความโปร่งใสในการดำเนินงานทุกขั้นตอน และการเข้าถึงข้อมูลสำหรับผู้มีส่วนได้ส่วนเสีย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ระบบติดตามและประเมินผลที่มีประสิทธิภาพและสามารถนำไปใช้ปรับปรุงได้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97971989-8B60-42D7-B950-936E3B6FA0AF}"/>
              </a:ext>
            </a:extLst>
          </p:cNvPr>
          <p:cNvSpPr/>
          <p:nvPr/>
        </p:nvSpPr>
        <p:spPr>
          <a:xfrm>
            <a:off x="333375" y="2451961"/>
            <a:ext cx="3629025" cy="818709"/>
          </a:xfrm>
          <a:prstGeom prst="rect">
            <a:avLst/>
          </a:prstGeom>
          <a:solidFill>
            <a:srgbClr val="8DE2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พัฒนาทักษะและศักยภาพของบุคลากรให้สอดคล้องกับความก้าวหน้าอาชีพและการทำงานข้ามสายงาน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7DB3549F-C9F8-40BE-BFDD-E1CA97841517}"/>
              </a:ext>
            </a:extLst>
          </p:cNvPr>
          <p:cNvSpPr/>
          <p:nvPr/>
        </p:nvSpPr>
        <p:spPr>
          <a:xfrm>
            <a:off x="4048124" y="2450116"/>
            <a:ext cx="7829549" cy="818709"/>
          </a:xfrm>
          <a:prstGeom prst="rect">
            <a:avLst/>
          </a:prstGeom>
          <a:solidFill>
            <a:srgbClr val="F59F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การสนับสนุนงบประมาณและทรัพยากรในการฝึกอบรมและพัฒนาบุคลากร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การสร้างวัฒนธรรมการเรียนรู้และความยืดหยุ่นในการทำงานข้ามสายงาน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ความพร้อมของระบบพี่เลี้ยงและที่ปรึกษาใ</a:t>
            </a:r>
            <a:r>
              <a:rPr lang="th-TH" sz="1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ก้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แก่บุคลากร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9CD675F8-4EB1-491A-8847-C4BEECEF87CD}"/>
              </a:ext>
            </a:extLst>
          </p:cNvPr>
          <p:cNvSpPr/>
          <p:nvPr/>
        </p:nvSpPr>
        <p:spPr>
          <a:xfrm>
            <a:off x="333375" y="3389006"/>
            <a:ext cx="3629025" cy="818709"/>
          </a:xfrm>
          <a:prstGeom prst="rect">
            <a:avLst/>
          </a:prstGeom>
          <a:solidFill>
            <a:srgbClr val="8DE2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ส่งเสริมคุณลักษณะที่พึงประสงค์ของนักศึกษาให้พร้อมสู่โลกการทำงาน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3B8034FA-3111-49F0-A480-4F42F7C2AEBE}"/>
              </a:ext>
            </a:extLst>
          </p:cNvPr>
          <p:cNvSpPr/>
          <p:nvPr/>
        </p:nvSpPr>
        <p:spPr>
          <a:xfrm>
            <a:off x="4048124" y="3387161"/>
            <a:ext cx="7829549" cy="818709"/>
          </a:xfrm>
          <a:prstGeom prst="rect">
            <a:avLst/>
          </a:prstGeom>
          <a:solidFill>
            <a:srgbClr val="F59F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การออกแบบโปรแกรมพัฒนาทักษะและกิจกรรมที่สอดคล้องกับความต้องการของตลาดแรงงาน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การมีส่วนร่วมของภาคธุรกิจและอุตสาหกรรมในการฝึกประสบการณ์ของนักศึกษา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การติดตามผลความก้าวหน้าของนักศึกษาและปรับปรุงโปรแกรมตามความต้องการ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8BEE2E91-9E9A-495D-A31B-0CF7DA3EF299}"/>
              </a:ext>
            </a:extLst>
          </p:cNvPr>
          <p:cNvSpPr/>
          <p:nvPr/>
        </p:nvSpPr>
        <p:spPr>
          <a:xfrm>
            <a:off x="333375" y="4345101"/>
            <a:ext cx="3629025" cy="818709"/>
          </a:xfrm>
          <a:prstGeom prst="rect">
            <a:avLst/>
          </a:prstGeom>
          <a:solidFill>
            <a:srgbClr val="8DE2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เพิ่มประสิทธิภาพการดำเนินงานด้วยเทคโนโลยีและนวัตกรรมที่ทันสมัย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F8D962A9-6AF8-415F-89FE-34C35917140A}"/>
              </a:ext>
            </a:extLst>
          </p:cNvPr>
          <p:cNvSpPr/>
          <p:nvPr/>
        </p:nvSpPr>
        <p:spPr>
          <a:xfrm>
            <a:off x="4048124" y="4343256"/>
            <a:ext cx="7829549" cy="818709"/>
          </a:xfrm>
          <a:prstGeom prst="rect">
            <a:avLst/>
          </a:prstGeom>
          <a:solidFill>
            <a:srgbClr val="F59F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การจัดหาและ</a:t>
            </a:r>
            <a:r>
              <a:rPr lang="th-TH" sz="1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อัป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เดตเทคโนโลยีที่เหมาะสมกับการทำงานของสำนักงานอธิการบดี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การสนับสนุนการพัฒนาทักษะทางเทคโนโลยีของบุคลากรและผู้ใช้งาน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การติดตามและประเมินประสิทธิภาพของระบบเทคโนโลยีอย่างสม่ำเสมอ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00651155-443B-4E85-BC5F-82660B78336A}"/>
              </a:ext>
            </a:extLst>
          </p:cNvPr>
          <p:cNvSpPr/>
          <p:nvPr/>
        </p:nvSpPr>
        <p:spPr>
          <a:xfrm>
            <a:off x="333375" y="5301196"/>
            <a:ext cx="3629025" cy="1215749"/>
          </a:xfrm>
          <a:prstGeom prst="rect">
            <a:avLst/>
          </a:prstGeom>
          <a:solidFill>
            <a:srgbClr val="8DE2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สร้างเครือข่ายความร่วมมือกับหน่วยงานภายในและภายนอก เพื่อเสริมสร้างความยั่งยืน</a:t>
            </a: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0E86535E-9613-4211-8542-2F1580A23913}"/>
              </a:ext>
            </a:extLst>
          </p:cNvPr>
          <p:cNvSpPr/>
          <p:nvPr/>
        </p:nvSpPr>
        <p:spPr>
          <a:xfrm>
            <a:off x="4048124" y="5299351"/>
            <a:ext cx="7829549" cy="1217594"/>
          </a:xfrm>
          <a:prstGeom prst="rect">
            <a:avLst/>
          </a:prstGeom>
          <a:solidFill>
            <a:srgbClr val="F59F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การสร้างความสัมพันธ์ที่ดีกับหน่วยงานพันธมิตร ทั้งในและนอกมหาวิทยาลัย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การตั้งคณะกรรมการเพื่อดูแลโครงการความร่วมมืออย่างต่อเนื่อง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การส่งเสริมการมีส่วนร่วมจากผู้เชี่ยวชาญภายนอกในการแลกเปลี่ยนองค์ความรู้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2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0E041EFE-0BA2-4168-ADE3-8C4B5B0E04DF}"/>
              </a:ext>
            </a:extLst>
          </p:cNvPr>
          <p:cNvSpPr/>
          <p:nvPr/>
        </p:nvSpPr>
        <p:spPr>
          <a:xfrm>
            <a:off x="-2297" y="9525"/>
            <a:ext cx="12192000" cy="603793"/>
          </a:xfrm>
          <a:prstGeom prst="rect">
            <a:avLst/>
          </a:prstGeom>
          <a:solidFill>
            <a:srgbClr val="A49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75D897F-2074-418A-BCF7-6CE74E247A81}"/>
              </a:ext>
            </a:extLst>
          </p:cNvPr>
          <p:cNvSpPr/>
          <p:nvPr/>
        </p:nvSpPr>
        <p:spPr>
          <a:xfrm>
            <a:off x="308302" y="1219"/>
            <a:ext cx="11761303" cy="583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Objective Key Results (OKRs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ปีงบประมาณ พ.ศ. 2568 ในแผนปฏิบัติราชการ สนอ.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523E9B79-8B6F-4525-949D-3C3BD0F793B1}"/>
              </a:ext>
            </a:extLst>
          </p:cNvPr>
          <p:cNvSpPr/>
          <p:nvPr/>
        </p:nvSpPr>
        <p:spPr>
          <a:xfrm>
            <a:off x="238125" y="788728"/>
            <a:ext cx="3038475" cy="491705"/>
          </a:xfrm>
          <a:prstGeom prst="rect">
            <a:avLst/>
          </a:prstGeom>
          <a:solidFill>
            <a:srgbClr val="CECE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86809EC-1088-4F97-B45A-4B554620E6F9}"/>
              </a:ext>
            </a:extLst>
          </p:cNvPr>
          <p:cNvSpPr/>
          <p:nvPr/>
        </p:nvSpPr>
        <p:spPr>
          <a:xfrm>
            <a:off x="3362325" y="788729"/>
            <a:ext cx="3810001" cy="491705"/>
          </a:xfrm>
          <a:prstGeom prst="rect">
            <a:avLst/>
          </a:prstGeom>
          <a:solidFill>
            <a:srgbClr val="FFE1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Objective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3D774D6C-6FD5-4181-A34F-A4DBAD772A6E}"/>
              </a:ext>
            </a:extLst>
          </p:cNvPr>
          <p:cNvSpPr/>
          <p:nvPr/>
        </p:nvSpPr>
        <p:spPr>
          <a:xfrm>
            <a:off x="7277102" y="788727"/>
            <a:ext cx="4686299" cy="491705"/>
          </a:xfrm>
          <a:prstGeom prst="rect">
            <a:avLst/>
          </a:prstGeom>
          <a:solidFill>
            <a:srgbClr val="FD8D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Key Results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7410FD40-173E-4637-8667-A3C0CFB2769D}"/>
              </a:ext>
            </a:extLst>
          </p:cNvPr>
          <p:cNvSpPr/>
          <p:nvPr/>
        </p:nvSpPr>
        <p:spPr>
          <a:xfrm>
            <a:off x="238125" y="1332139"/>
            <a:ext cx="3038475" cy="915761"/>
          </a:xfrm>
          <a:prstGeom prst="rect">
            <a:avLst/>
          </a:prstGeom>
          <a:solidFill>
            <a:srgbClr val="CECE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ยกระดับการบริหารจัดการด้วยหลักธรรมา</a:t>
            </a:r>
            <a:r>
              <a:rPr lang="th-TH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ภิ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3352D237-38AF-4968-8DBE-AEFD43DBFEDB}"/>
              </a:ext>
            </a:extLst>
          </p:cNvPr>
          <p:cNvSpPr/>
          <p:nvPr/>
        </p:nvSpPr>
        <p:spPr>
          <a:xfrm>
            <a:off x="3362325" y="1332139"/>
            <a:ext cx="3810001" cy="915761"/>
          </a:xfrm>
          <a:prstGeom prst="rect">
            <a:avLst/>
          </a:prstGeom>
          <a:solidFill>
            <a:srgbClr val="FFE1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พัฒนาและรักษาระบบการบริหารจัดการที่โปร่งใสและมีประสิทธิภาพ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89AD34CF-983C-4F87-9203-42A2EE28BAB1}"/>
              </a:ext>
            </a:extLst>
          </p:cNvPr>
          <p:cNvSpPr/>
          <p:nvPr/>
        </p:nvSpPr>
        <p:spPr>
          <a:xfrm>
            <a:off x="7277101" y="1345746"/>
            <a:ext cx="4686299" cy="915761"/>
          </a:xfrm>
          <a:prstGeom prst="rect">
            <a:avLst/>
          </a:prstGeom>
          <a:solidFill>
            <a:srgbClr val="FD8D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ระดับความโปร่งใสในการดำเนินงานถึง ≥ 90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ตามผลการสำรวจความพึงพอใจของผู้มีส่วนได้ส่วนเสีย</a:t>
            </a: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ลดระยะเวลาในการดำเนินกระบวนการลง 20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จากปีฐาน 67</a:t>
            </a: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FB02B6F2-00D2-4495-B9B5-8A2C199B60B8}"/>
              </a:ext>
            </a:extLst>
          </p:cNvPr>
          <p:cNvSpPr/>
          <p:nvPr/>
        </p:nvSpPr>
        <p:spPr>
          <a:xfrm>
            <a:off x="228600" y="2309132"/>
            <a:ext cx="3038475" cy="915761"/>
          </a:xfrm>
          <a:prstGeom prst="rect">
            <a:avLst/>
          </a:prstGeom>
          <a:solidFill>
            <a:srgbClr val="CECE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พัฒนาศักยภาพของบุคลากร</a:t>
            </a: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44D6D42E-7BA2-48F7-9B94-7062D89BE634}"/>
              </a:ext>
            </a:extLst>
          </p:cNvPr>
          <p:cNvSpPr/>
          <p:nvPr/>
        </p:nvSpPr>
        <p:spPr>
          <a:xfrm>
            <a:off x="3362325" y="2309132"/>
            <a:ext cx="3810001" cy="915761"/>
          </a:xfrm>
          <a:prstGeom prst="rect">
            <a:avLst/>
          </a:prstGeom>
          <a:solidFill>
            <a:srgbClr val="FFE1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เสริมสร้างทักษะและความพร้อมในสายอาชีพของบุคลากร</a:t>
            </a: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E23967E2-ED12-4A94-B10C-3C655591E847}"/>
              </a:ext>
            </a:extLst>
          </p:cNvPr>
          <p:cNvSpPr/>
          <p:nvPr/>
        </p:nvSpPr>
        <p:spPr>
          <a:xfrm>
            <a:off x="7277101" y="2322739"/>
            <a:ext cx="4686299" cy="915761"/>
          </a:xfrm>
          <a:prstGeom prst="rect">
            <a:avLst/>
          </a:prstGeom>
          <a:solidFill>
            <a:srgbClr val="FD8D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 ≥ 25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ได้รับการเลื่อนตำแหน่งภายใน 5 ปี</a:t>
            </a: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จัดโปรแกรมพัฒนาทักษะบุคลากรไม่น้อยกว่า 5 โครงการต่อ 2568</a:t>
            </a: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8ACAE5C9-7D60-4C0F-9F55-AFD798A92608}"/>
              </a:ext>
            </a:extLst>
          </p:cNvPr>
          <p:cNvSpPr/>
          <p:nvPr/>
        </p:nvSpPr>
        <p:spPr>
          <a:xfrm>
            <a:off x="238125" y="3286125"/>
            <a:ext cx="3038475" cy="915761"/>
          </a:xfrm>
          <a:prstGeom prst="rect">
            <a:avLst/>
          </a:prstGeom>
          <a:solidFill>
            <a:srgbClr val="CECE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ส่งเสริมคุณลักษณะที่พึงประสงค์ของนักศึกษา</a:t>
            </a: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3A7CB04C-AE37-4D7D-A720-E563BE1E2ECC}"/>
              </a:ext>
            </a:extLst>
          </p:cNvPr>
          <p:cNvSpPr/>
          <p:nvPr/>
        </p:nvSpPr>
        <p:spPr>
          <a:xfrm>
            <a:off x="3362325" y="3286125"/>
            <a:ext cx="3810001" cy="915761"/>
          </a:xfrm>
          <a:prstGeom prst="rect">
            <a:avLst/>
          </a:prstGeom>
          <a:solidFill>
            <a:srgbClr val="FFE1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พัฒนานักศึกษาให้พร้อมสู่โลกการทำงาน</a:t>
            </a: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A2FB2687-1807-4D63-9046-EA492E40FE35}"/>
              </a:ext>
            </a:extLst>
          </p:cNvPr>
          <p:cNvSpPr/>
          <p:nvPr/>
        </p:nvSpPr>
        <p:spPr>
          <a:xfrm>
            <a:off x="7277101" y="3299732"/>
            <a:ext cx="4686299" cy="915761"/>
          </a:xfrm>
          <a:prstGeom prst="rect">
            <a:avLst/>
          </a:prstGeom>
          <a:solidFill>
            <a:srgbClr val="FD8D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อัตราการจ้างงานของนักศึกษาใหม่ ≥ 80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6 เดือน</a:t>
            </a: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คะแนนความพึงพอใจของผู้จ้างงาน ≥ 85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1963098C-F29E-4D7C-9D76-E9B0A8B2CD60}"/>
              </a:ext>
            </a:extLst>
          </p:cNvPr>
          <p:cNvSpPr/>
          <p:nvPr/>
        </p:nvSpPr>
        <p:spPr>
          <a:xfrm>
            <a:off x="228600" y="4263118"/>
            <a:ext cx="3038475" cy="915761"/>
          </a:xfrm>
          <a:prstGeom prst="rect">
            <a:avLst/>
          </a:prstGeom>
          <a:solidFill>
            <a:srgbClr val="CECE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เพิ่มประสิทธิภาพด้วยเทคโนโลยีและนวัตกรรม</a:t>
            </a: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ECC1BF76-E1FB-434F-8A69-146095E25500}"/>
              </a:ext>
            </a:extLst>
          </p:cNvPr>
          <p:cNvSpPr/>
          <p:nvPr/>
        </p:nvSpPr>
        <p:spPr>
          <a:xfrm>
            <a:off x="3352800" y="4263118"/>
            <a:ext cx="3810001" cy="915761"/>
          </a:xfrm>
          <a:prstGeom prst="rect">
            <a:avLst/>
          </a:prstGeom>
          <a:solidFill>
            <a:srgbClr val="FFE1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นำเทคโนโลยีและนวัตกรรมเข้ามาพัฒนาการทำงาน</a:t>
            </a: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A5F72801-8D05-46B1-B17F-7E1E8B70354A}"/>
              </a:ext>
            </a:extLst>
          </p:cNvPr>
          <p:cNvSpPr/>
          <p:nvPr/>
        </p:nvSpPr>
        <p:spPr>
          <a:xfrm>
            <a:off x="7267576" y="4276725"/>
            <a:ext cx="4686299" cy="915761"/>
          </a:xfrm>
          <a:prstGeom prst="rect">
            <a:avLst/>
          </a:prstGeom>
          <a:solidFill>
            <a:srgbClr val="FD8D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นำเทคโนโลยีเข้ามาใช้งานไม่น้อยกว่า 2 รายการต่อปี</a:t>
            </a: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คะแนนความพึงพอใจของบุคลากรต่อระบบดิจิทัล ≥ 90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896DA882-0949-46D2-8F3E-C590E37DE355}"/>
              </a:ext>
            </a:extLst>
          </p:cNvPr>
          <p:cNvSpPr/>
          <p:nvPr/>
        </p:nvSpPr>
        <p:spPr>
          <a:xfrm>
            <a:off x="228600" y="5255079"/>
            <a:ext cx="3038475" cy="915761"/>
          </a:xfrm>
          <a:prstGeom prst="rect">
            <a:avLst/>
          </a:prstGeom>
          <a:solidFill>
            <a:srgbClr val="CECE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สร้างเครือข่ายความร่วมมือเพื่อเสริมสร้างความยั่งยืน</a:t>
            </a:r>
          </a:p>
        </p:txBody>
      </p: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id="{88B0423D-F52E-4165-92B6-5B4E263D1E9E}"/>
              </a:ext>
            </a:extLst>
          </p:cNvPr>
          <p:cNvSpPr/>
          <p:nvPr/>
        </p:nvSpPr>
        <p:spPr>
          <a:xfrm>
            <a:off x="3352800" y="5255079"/>
            <a:ext cx="3810001" cy="915761"/>
          </a:xfrm>
          <a:prstGeom prst="rect">
            <a:avLst/>
          </a:prstGeom>
          <a:solidFill>
            <a:srgbClr val="FFE1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สร้างความร่วมมือทั้งในและนอกมหาวิทยาลัย</a:t>
            </a:r>
          </a:p>
        </p:txBody>
      </p: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097BECA1-E4A4-4DFD-A125-F419BEC95D20}"/>
              </a:ext>
            </a:extLst>
          </p:cNvPr>
          <p:cNvSpPr/>
          <p:nvPr/>
        </p:nvSpPr>
        <p:spPr>
          <a:xfrm>
            <a:off x="7267576" y="5268686"/>
            <a:ext cx="4686299" cy="915761"/>
          </a:xfrm>
          <a:prstGeom prst="rect">
            <a:avLst/>
          </a:prstGeom>
          <a:solidFill>
            <a:srgbClr val="FD8D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สร้างโครงการความร่วมมือใหม่ ไม่น้อยกว่า 5 โครงการต่อปี</a:t>
            </a: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จัดกิจกรรมแลกเปลี่ยนไม่น้อยกว่า 10 ครั้งต่อปี</a:t>
            </a:r>
          </a:p>
        </p:txBody>
      </p:sp>
    </p:spTree>
    <p:extLst>
      <p:ext uri="{BB962C8B-B14F-4D97-AF65-F5344CB8AC3E}">
        <p14:creationId xmlns:p14="http://schemas.microsoft.com/office/powerpoint/2010/main" val="254587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28FA0DC-3046-4244-9E6D-A23F05337164}"/>
              </a:ext>
            </a:extLst>
          </p:cNvPr>
          <p:cNvSpPr/>
          <p:nvPr/>
        </p:nvSpPr>
        <p:spPr>
          <a:xfrm>
            <a:off x="0" y="-9525"/>
            <a:ext cx="12192000" cy="603793"/>
          </a:xfrm>
          <a:prstGeom prst="rect">
            <a:avLst/>
          </a:prstGeom>
          <a:solidFill>
            <a:srgbClr val="A49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E13DA33-2900-4743-97E8-B06E845AFF30}"/>
              </a:ext>
            </a:extLst>
          </p:cNvPr>
          <p:cNvSpPr/>
          <p:nvPr/>
        </p:nvSpPr>
        <p:spPr>
          <a:xfrm>
            <a:off x="308302" y="-8306"/>
            <a:ext cx="11761303" cy="583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กำหนดวัตถุประสงค์เชิงกลยุทธ์ใน 4 มุมมองของ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Balanced Scorecard (BSC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54DF7036-5AAF-4279-AD34-FAFE8EC9E101}"/>
              </a:ext>
            </a:extLst>
          </p:cNvPr>
          <p:cNvSpPr/>
          <p:nvPr/>
        </p:nvSpPr>
        <p:spPr>
          <a:xfrm>
            <a:off x="339059" y="658929"/>
            <a:ext cx="1356392" cy="791253"/>
          </a:xfrm>
          <a:prstGeom prst="rect">
            <a:avLst/>
          </a:prstGeom>
          <a:solidFill>
            <a:srgbClr val="DD4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E4812142-E99D-4B21-8B91-35CA71D71558}"/>
              </a:ext>
            </a:extLst>
          </p:cNvPr>
          <p:cNvSpPr/>
          <p:nvPr/>
        </p:nvSpPr>
        <p:spPr>
          <a:xfrm>
            <a:off x="1794233" y="664906"/>
            <a:ext cx="2367703" cy="785276"/>
          </a:xfrm>
          <a:prstGeom prst="rect">
            <a:avLst/>
          </a:prstGeom>
          <a:solidFill>
            <a:srgbClr val="FE72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มุมมองทางการเงิน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Financial Perspective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58B8908A-EBA7-4041-AC4A-F9D6D9EEEC07}"/>
              </a:ext>
            </a:extLst>
          </p:cNvPr>
          <p:cNvSpPr/>
          <p:nvPr/>
        </p:nvSpPr>
        <p:spPr>
          <a:xfrm>
            <a:off x="4230478" y="658928"/>
            <a:ext cx="2367703" cy="785276"/>
          </a:xfrm>
          <a:prstGeom prst="rect">
            <a:avLst/>
          </a:prstGeom>
          <a:solidFill>
            <a:srgbClr val="C6DF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มุมมองลูกค้า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Customer Perspective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357F4211-92CA-4509-8DAE-B6EA1F169BAA}"/>
              </a:ext>
            </a:extLst>
          </p:cNvPr>
          <p:cNvSpPr/>
          <p:nvPr/>
        </p:nvSpPr>
        <p:spPr>
          <a:xfrm>
            <a:off x="6663932" y="658928"/>
            <a:ext cx="2488192" cy="785276"/>
          </a:xfrm>
          <a:prstGeom prst="rect">
            <a:avLst/>
          </a:prstGeom>
          <a:solidFill>
            <a:srgbClr val="FFE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มุมมองกระบวนการภายใน </a:t>
            </a:r>
          </a:p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Internal Process Perspective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5B4D0174-CAE0-478C-B7AE-3090EC4DF500}"/>
              </a:ext>
            </a:extLst>
          </p:cNvPr>
          <p:cNvSpPr/>
          <p:nvPr/>
        </p:nvSpPr>
        <p:spPr>
          <a:xfrm>
            <a:off x="9220317" y="658928"/>
            <a:ext cx="2590346" cy="785276"/>
          </a:xfrm>
          <a:prstGeom prst="rect">
            <a:avLst/>
          </a:prstGeom>
          <a:solidFill>
            <a:srgbClr val="FBE8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มุมมองการเรียนรู้และการเติบโต</a:t>
            </a:r>
          </a:p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Learning Growth Perspective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BE27F37D-039B-4DF9-957F-11AA35EADD62}"/>
              </a:ext>
            </a:extLst>
          </p:cNvPr>
          <p:cNvSpPr/>
          <p:nvPr/>
        </p:nvSpPr>
        <p:spPr>
          <a:xfrm>
            <a:off x="339059" y="1498833"/>
            <a:ext cx="1356392" cy="1396767"/>
          </a:xfrm>
          <a:prstGeom prst="rect">
            <a:avLst/>
          </a:prstGeom>
          <a:solidFill>
            <a:srgbClr val="0D3B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ยกระดับการบริหารจัดการด้วยหลักธรรมา</a:t>
            </a:r>
            <a:r>
              <a:rPr lang="th-TH" sz="18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ภิ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</a:t>
            </a:r>
            <a:endParaRPr lang="th-TH" sz="1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A7EFE67E-D187-4EF3-8C5C-1A1C5E97713E}"/>
              </a:ext>
            </a:extLst>
          </p:cNvPr>
          <p:cNvSpPr/>
          <p:nvPr/>
        </p:nvSpPr>
        <p:spPr>
          <a:xfrm>
            <a:off x="1794232" y="1498833"/>
            <a:ext cx="2367703" cy="1396768"/>
          </a:xfrm>
          <a:prstGeom prst="rect">
            <a:avLst/>
          </a:prstGeom>
          <a:solidFill>
            <a:srgbClr val="0D3B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บริหารงบประมาณและทรัพยากรอย่างคุ้มค่าและโปร่งใส</a:t>
            </a:r>
          </a:p>
          <a:p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20EE7CC2-C149-4C39-9A47-780204CA1283}"/>
              </a:ext>
            </a:extLst>
          </p:cNvPr>
          <p:cNvSpPr/>
          <p:nvPr/>
        </p:nvSpPr>
        <p:spPr>
          <a:xfrm>
            <a:off x="4232632" y="1498833"/>
            <a:ext cx="2367703" cy="1396768"/>
          </a:xfrm>
          <a:prstGeom prst="rect">
            <a:avLst/>
          </a:prstGeom>
          <a:solidFill>
            <a:srgbClr val="0D3B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เพิ่มความพึงพอใจของผู้มีส่วนได้ส่วนเสียผ่านการบริการที่คุณภาพ</a:t>
            </a:r>
          </a:p>
          <a:p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05A19F59-3220-4360-8956-72419614E171}"/>
              </a:ext>
            </a:extLst>
          </p:cNvPr>
          <p:cNvSpPr/>
          <p:nvPr/>
        </p:nvSpPr>
        <p:spPr>
          <a:xfrm>
            <a:off x="6671032" y="1498833"/>
            <a:ext cx="2481092" cy="1396768"/>
          </a:xfrm>
          <a:prstGeom prst="rect">
            <a:avLst/>
          </a:prstGeom>
          <a:solidFill>
            <a:srgbClr val="0D3B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ปรับปรุงกระบวนการทำงานให้โปร่งใส รวดเร็ว และลดความซ้ำซ้อน</a:t>
            </a:r>
          </a:p>
          <a:p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BFB00830-BCD9-4AEF-9C88-C357BA7451F8}"/>
              </a:ext>
            </a:extLst>
          </p:cNvPr>
          <p:cNvSpPr/>
          <p:nvPr/>
        </p:nvSpPr>
        <p:spPr>
          <a:xfrm>
            <a:off x="9214207" y="1498832"/>
            <a:ext cx="2590346" cy="1396767"/>
          </a:xfrm>
          <a:prstGeom prst="rect">
            <a:avLst/>
          </a:prstGeom>
          <a:solidFill>
            <a:srgbClr val="0D3B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ส่งเสริมการพัฒนาทักษะของบุคลากรด้านการบริหารจัดการตามหลักธรรมา</a:t>
            </a:r>
            <a:r>
              <a:rPr lang="th-TH" sz="2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ภิ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</a:t>
            </a:r>
          </a:p>
          <a:p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A840E520-DC11-4CC8-BF40-1716482FDC9E}"/>
              </a:ext>
            </a:extLst>
          </p:cNvPr>
          <p:cNvSpPr/>
          <p:nvPr/>
        </p:nvSpPr>
        <p:spPr>
          <a:xfrm>
            <a:off x="339059" y="2934726"/>
            <a:ext cx="1344686" cy="1256274"/>
          </a:xfrm>
          <a:prstGeom prst="rect">
            <a:avLst/>
          </a:prstGeom>
          <a:solidFill>
            <a:srgbClr val="F4D35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พัฒนาศักยภาพของบุคลากร</a:t>
            </a:r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A8D9BD7B-A84D-41E1-B95D-4FBE3A099999}"/>
              </a:ext>
            </a:extLst>
          </p:cNvPr>
          <p:cNvSpPr/>
          <p:nvPr/>
        </p:nvSpPr>
        <p:spPr>
          <a:xfrm>
            <a:off x="1794232" y="2938129"/>
            <a:ext cx="2367703" cy="1252871"/>
          </a:xfrm>
          <a:prstGeom prst="rect">
            <a:avLst/>
          </a:prstGeom>
          <a:solidFill>
            <a:srgbClr val="F4D35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เพิ่มประสิทธิภาพการใช้ทรัพยากรบุคลากรเพื่อลดค่าใช้จ่ายที่ไม่จำเป็น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21DA0372-CE0D-4CE8-B44F-1A522D40F0A9}"/>
              </a:ext>
            </a:extLst>
          </p:cNvPr>
          <p:cNvSpPr/>
          <p:nvPr/>
        </p:nvSpPr>
        <p:spPr>
          <a:xfrm>
            <a:off x="4230478" y="2938129"/>
            <a:ext cx="2367703" cy="1252871"/>
          </a:xfrm>
          <a:prstGeom prst="rect">
            <a:avLst/>
          </a:prstGeom>
          <a:solidFill>
            <a:srgbClr val="F4D35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ให้บริการที่มีคุณภาพและพัฒนาบุคลากรให้ตอบสนองความต้องการของผู้มีส่วนได้ส่วนเสียได้อย่างเหมาะสม</a:t>
            </a:r>
          </a:p>
        </p:txBody>
      </p: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id="{4581E3A5-7164-4F42-8812-89AE06EA0D6D}"/>
              </a:ext>
            </a:extLst>
          </p:cNvPr>
          <p:cNvSpPr/>
          <p:nvPr/>
        </p:nvSpPr>
        <p:spPr>
          <a:xfrm>
            <a:off x="6671032" y="2938129"/>
            <a:ext cx="2481092" cy="1252871"/>
          </a:xfrm>
          <a:prstGeom prst="rect">
            <a:avLst/>
          </a:prstGeom>
          <a:solidFill>
            <a:srgbClr val="F4D35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พัฒนาโครงการสร้างและระบบการทำงานข้ามสายงานที่สนับสนุนการทำงานร่วมกันแบบ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Agile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66106C68-0477-4CC5-8B08-6CF5B1B5E142}"/>
              </a:ext>
            </a:extLst>
          </p:cNvPr>
          <p:cNvSpPr/>
          <p:nvPr/>
        </p:nvSpPr>
        <p:spPr>
          <a:xfrm>
            <a:off x="9224975" y="2924173"/>
            <a:ext cx="2579578" cy="1252871"/>
          </a:xfrm>
          <a:prstGeom prst="rect">
            <a:avLst/>
          </a:prstGeom>
          <a:solidFill>
            <a:srgbClr val="F4D35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จัดโปรแกรมฝึกอบรมและพัฒนาทักษะเพื่อสนับสนุนความก้าวหน้าในอาชีพ</a:t>
            </a:r>
          </a:p>
        </p:txBody>
      </p: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899D210D-C5BD-4EF6-A9DA-60F3FEF449C4}"/>
              </a:ext>
            </a:extLst>
          </p:cNvPr>
          <p:cNvSpPr/>
          <p:nvPr/>
        </p:nvSpPr>
        <p:spPr>
          <a:xfrm>
            <a:off x="337816" y="4230840"/>
            <a:ext cx="1344686" cy="1256274"/>
          </a:xfrm>
          <a:prstGeom prst="rect">
            <a:avLst/>
          </a:prstGeom>
          <a:solidFill>
            <a:srgbClr val="EE9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ส่งเสริมคุณลักษณะที่พึงประสงค์ของนักศึกษา</a:t>
            </a:r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CFC65CEF-664F-4D83-82BB-18DC35F5D7C0}"/>
              </a:ext>
            </a:extLst>
          </p:cNvPr>
          <p:cNvSpPr/>
          <p:nvPr/>
        </p:nvSpPr>
        <p:spPr>
          <a:xfrm>
            <a:off x="1783464" y="4234243"/>
            <a:ext cx="2367703" cy="1252871"/>
          </a:xfrm>
          <a:prstGeom prst="rect">
            <a:avLst/>
          </a:prstGeom>
          <a:solidFill>
            <a:srgbClr val="EE9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เพิ่มรายได้ผ่านการจัดกิจกรรมที่สอดคล้องกับความต้องการของตลาดแรงงาน</a:t>
            </a:r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5C4DCAAB-9945-4B9F-BAAB-AB74A7CFA851}"/>
              </a:ext>
            </a:extLst>
          </p:cNvPr>
          <p:cNvSpPr/>
          <p:nvPr/>
        </p:nvSpPr>
        <p:spPr>
          <a:xfrm>
            <a:off x="4219710" y="4234243"/>
            <a:ext cx="2367703" cy="1252871"/>
          </a:xfrm>
          <a:prstGeom prst="rect">
            <a:avLst/>
          </a:prstGeom>
          <a:solidFill>
            <a:srgbClr val="EE9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พัฒนานักศึกษาให้มีคุณลักษณะอันพึงประสงค์และตรงกับความต้องการของตลาดแรงงาน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02A658CB-BEFD-4CFD-92CF-E8A369E39CA7}"/>
              </a:ext>
            </a:extLst>
          </p:cNvPr>
          <p:cNvSpPr/>
          <p:nvPr/>
        </p:nvSpPr>
        <p:spPr>
          <a:xfrm>
            <a:off x="6660264" y="4234243"/>
            <a:ext cx="2481092" cy="1252871"/>
          </a:xfrm>
          <a:prstGeom prst="rect">
            <a:avLst/>
          </a:prstGeom>
          <a:solidFill>
            <a:srgbClr val="EE9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จัดหากิจกรรมเสริมหลักสูตรและโครงการพัฒนาศักยภาพที่เหมาะสม</a:t>
            </a: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251F58D6-6C39-402D-AC52-F98F0E85D271}"/>
              </a:ext>
            </a:extLst>
          </p:cNvPr>
          <p:cNvSpPr/>
          <p:nvPr/>
        </p:nvSpPr>
        <p:spPr>
          <a:xfrm>
            <a:off x="9214207" y="4220287"/>
            <a:ext cx="2579578" cy="1252871"/>
          </a:xfrm>
          <a:prstGeom prst="rect">
            <a:avLst/>
          </a:prstGeom>
          <a:solidFill>
            <a:srgbClr val="EE9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สนับสนุนการฝึกอบรมและพัฒนานักศึกษาผ่านความร่วมมือกับภาคธุรกิจและอุตสาหกรรม</a:t>
            </a:r>
          </a:p>
          <a:p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1E08CF1F-6107-4456-B211-096401817526}"/>
              </a:ext>
            </a:extLst>
          </p:cNvPr>
          <p:cNvSpPr/>
          <p:nvPr/>
        </p:nvSpPr>
        <p:spPr>
          <a:xfrm>
            <a:off x="348584" y="5528645"/>
            <a:ext cx="1344686" cy="1148380"/>
          </a:xfrm>
          <a:prstGeom prst="rect">
            <a:avLst/>
          </a:prstGeom>
          <a:solidFill>
            <a:srgbClr val="F857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เพิ่มประสิทธิภาพด้วยเทคโนโลยีและนวัตกรรม</a:t>
            </a:r>
            <a:endParaRPr lang="th-TH" sz="1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:a16="http://schemas.microsoft.com/office/drawing/2014/main" id="{824FFABD-FEDC-48AF-BFAF-A41EC616C09F}"/>
              </a:ext>
            </a:extLst>
          </p:cNvPr>
          <p:cNvSpPr/>
          <p:nvPr/>
        </p:nvSpPr>
        <p:spPr>
          <a:xfrm>
            <a:off x="1794232" y="5532048"/>
            <a:ext cx="2367703" cy="1145269"/>
          </a:xfrm>
          <a:prstGeom prst="rect">
            <a:avLst/>
          </a:prstGeom>
          <a:solidFill>
            <a:srgbClr val="F857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ลดค่าใช้จ่ายในการทำงานซ้ำซ้อนโดยใช้เทคโนโลยีดิจิทัล</a:t>
            </a:r>
          </a:p>
        </p:txBody>
      </p:sp>
      <p:sp>
        <p:nvSpPr>
          <p:cNvPr id="40" name="สี่เหลี่ยมผืนผ้า 39">
            <a:extLst>
              <a:ext uri="{FF2B5EF4-FFF2-40B4-BE49-F238E27FC236}">
                <a16:creationId xmlns:a16="http://schemas.microsoft.com/office/drawing/2014/main" id="{BC196B9A-DC67-4958-BE82-2407030E484B}"/>
              </a:ext>
            </a:extLst>
          </p:cNvPr>
          <p:cNvSpPr/>
          <p:nvPr/>
        </p:nvSpPr>
        <p:spPr>
          <a:xfrm>
            <a:off x="4230478" y="5532048"/>
            <a:ext cx="2367703" cy="1145269"/>
          </a:xfrm>
          <a:prstGeom prst="rect">
            <a:avLst/>
          </a:prstGeom>
          <a:solidFill>
            <a:srgbClr val="F857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เพิ่มประสิทธิภาพการบริการและความรวดเร็วในการดำเนินการด้วยเทคโนโลยีที่ทันสมัย</a:t>
            </a:r>
          </a:p>
        </p:txBody>
      </p:sp>
      <p:sp>
        <p:nvSpPr>
          <p:cNvPr id="41" name="สี่เหลี่ยมผืนผ้า 40">
            <a:extLst>
              <a:ext uri="{FF2B5EF4-FFF2-40B4-BE49-F238E27FC236}">
                <a16:creationId xmlns:a16="http://schemas.microsoft.com/office/drawing/2014/main" id="{EA6576B2-182D-4D66-AF09-362FCD9E4ED4}"/>
              </a:ext>
            </a:extLst>
          </p:cNvPr>
          <p:cNvSpPr/>
          <p:nvPr/>
        </p:nvSpPr>
        <p:spPr>
          <a:xfrm>
            <a:off x="6671032" y="5532048"/>
            <a:ext cx="2481092" cy="1144977"/>
          </a:xfrm>
          <a:prstGeom prst="rect">
            <a:avLst/>
          </a:prstGeom>
          <a:solidFill>
            <a:srgbClr val="F857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นำระบบดิจิทัลมาช่วยสนับสนุนการทำงานและกระบวนการตัดสินใจที่มีข้อมูลเป็นฐาน</a:t>
            </a: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7AAF5F20-306A-4DF6-A9E0-D85783D2F5B2}"/>
              </a:ext>
            </a:extLst>
          </p:cNvPr>
          <p:cNvSpPr/>
          <p:nvPr/>
        </p:nvSpPr>
        <p:spPr>
          <a:xfrm>
            <a:off x="9224975" y="5518092"/>
            <a:ext cx="2579578" cy="1145269"/>
          </a:xfrm>
          <a:prstGeom prst="rect">
            <a:avLst/>
          </a:prstGeom>
          <a:solidFill>
            <a:srgbClr val="F857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ส่งเสริมการพัฒนาทักษะด้านเทคโนโลยีและนวัตกรรมให้แก่บุคลากร</a:t>
            </a:r>
          </a:p>
        </p:txBody>
      </p:sp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55A85352-E610-4073-9186-C42B893C8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4"/>
          <a:stretch/>
        </p:blipFill>
        <p:spPr>
          <a:xfrm>
            <a:off x="0" y="-9525"/>
            <a:ext cx="12192000" cy="6858001"/>
          </a:xfrm>
          <a:prstGeom prst="rect">
            <a:avLst/>
          </a:prstGeom>
        </p:spPr>
      </p:pic>
      <p:sp>
        <p:nvSpPr>
          <p:cNvPr id="37" name="สี่เหลี่ยมผืนผ้า 36">
            <a:extLst>
              <a:ext uri="{FF2B5EF4-FFF2-40B4-BE49-F238E27FC236}">
                <a16:creationId xmlns:a16="http://schemas.microsoft.com/office/drawing/2014/main" id="{06AADF3A-FDCB-4EA0-9511-EB5E1685F887}"/>
              </a:ext>
            </a:extLst>
          </p:cNvPr>
          <p:cNvSpPr/>
          <p:nvPr/>
        </p:nvSpPr>
        <p:spPr>
          <a:xfrm>
            <a:off x="1285461" y="2935607"/>
            <a:ext cx="10071651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ขอบพระคุณค่ะ</a:t>
            </a:r>
          </a:p>
        </p:txBody>
      </p:sp>
    </p:spTree>
    <p:extLst>
      <p:ext uri="{BB962C8B-B14F-4D97-AF65-F5344CB8AC3E}">
        <p14:creationId xmlns:p14="http://schemas.microsoft.com/office/powerpoint/2010/main" val="306492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D676E9C-8A46-4FB9-A6DA-701339846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4350589" y="357997"/>
            <a:ext cx="7444596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คำถามเพื่อวิเคราะห์สถานการณ์ภายใน  (7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6" name="ลูกศร: รูปห้าเหลี่ยม 15">
            <a:extLst>
              <a:ext uri="{FF2B5EF4-FFF2-40B4-BE49-F238E27FC236}">
                <a16:creationId xmlns:a16="http://schemas.microsoft.com/office/drawing/2014/main" id="{82F3DD2C-DDF7-413C-AC9F-2629DB132DB0}"/>
              </a:ext>
            </a:extLst>
          </p:cNvPr>
          <p:cNvSpPr/>
          <p:nvPr/>
        </p:nvSpPr>
        <p:spPr>
          <a:xfrm>
            <a:off x="1022050" y="1369663"/>
            <a:ext cx="4589257" cy="59953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Shred Values (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ค่านิยมร่วม) </a:t>
            </a: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CD288806-9A38-44C3-98B7-B15400F81D7C}"/>
              </a:ext>
            </a:extLst>
          </p:cNvPr>
          <p:cNvSpPr/>
          <p:nvPr/>
        </p:nvSpPr>
        <p:spPr>
          <a:xfrm>
            <a:off x="1355049" y="2125943"/>
            <a:ext cx="9677718" cy="79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ค่านิยมหลักของสำนักงานอธิการบดีสะท้อนอยู่ในวิธีการทำงานและการตัดสินใจต่าง ๆ อย่างไร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พนักงานและผู้บริหารเห็นด้วยและปฏิบัติตามค่านิยมของสำนักงานอธิการบดีหรือไม่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ลูกศร: รูปห้าเหลี่ยม 23">
            <a:extLst>
              <a:ext uri="{FF2B5EF4-FFF2-40B4-BE49-F238E27FC236}">
                <a16:creationId xmlns:a16="http://schemas.microsoft.com/office/drawing/2014/main" id="{1D4C6865-BAB0-402F-BFD6-0287C23FEA95}"/>
              </a:ext>
            </a:extLst>
          </p:cNvPr>
          <p:cNvSpPr/>
          <p:nvPr/>
        </p:nvSpPr>
        <p:spPr>
          <a:xfrm>
            <a:off x="944482" y="3338862"/>
            <a:ext cx="4649155" cy="599536"/>
          </a:xfrm>
          <a:prstGeom prst="homePlat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Style (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ลักษณะการบริหารจัดการ) </a:t>
            </a: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9621EE9A-B677-4D6F-A43F-CACC5051CF20}"/>
              </a:ext>
            </a:extLst>
          </p:cNvPr>
          <p:cNvSpPr/>
          <p:nvPr/>
        </p:nvSpPr>
        <p:spPr>
          <a:xfrm>
            <a:off x="1355049" y="4084434"/>
            <a:ext cx="9677718" cy="1173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ลักษณะบริหารจัดการของผู้บริหารในสำนักงานอธิการบดีสนับสนุนหรือกดดันการทำงานของพนักงงานใน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  สำนักงานอธิการบดีอย่างไร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สำนักอธิการบดีมีการบริหารที่เป็นแบบเสรีหรือเคร่งครัดเกินไปในบ้างด้านหรือไม่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0F0D0CF3-B1AD-40E3-8016-C5AC9CAEA0CF}"/>
              </a:ext>
            </a:extLst>
          </p:cNvPr>
          <p:cNvGrpSpPr/>
          <p:nvPr/>
        </p:nvGrpSpPr>
        <p:grpSpPr>
          <a:xfrm>
            <a:off x="510294" y="1274391"/>
            <a:ext cx="915565" cy="790080"/>
            <a:chOff x="557914" y="949968"/>
            <a:chExt cx="915565" cy="790080"/>
          </a:xfrm>
        </p:grpSpPr>
        <p:sp>
          <p:nvSpPr>
            <p:cNvPr id="10" name="วงรี 9">
              <a:extLst>
                <a:ext uri="{FF2B5EF4-FFF2-40B4-BE49-F238E27FC236}">
                  <a16:creationId xmlns:a16="http://schemas.microsoft.com/office/drawing/2014/main" id="{09D1C662-DC7A-43A9-87C8-774EACD6F0F3}"/>
                </a:ext>
              </a:extLst>
            </p:cNvPr>
            <p:cNvSpPr/>
            <p:nvPr/>
          </p:nvSpPr>
          <p:spPr>
            <a:xfrm>
              <a:off x="590830" y="949968"/>
              <a:ext cx="858403" cy="7900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C61E1B0A-5BE6-468E-9E7F-D4E08040B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52" b="89823" l="9574" r="89894">
                          <a14:foregroundMark x1="29787" y1="62389" x2="56383" y2="63274"/>
                          <a14:foregroundMark x1="68617" y1="55752" x2="42021" y2="72566"/>
                          <a14:foregroundMark x1="34574" y1="74336" x2="50532" y2="81858"/>
                        </a14:backgroundRemoval>
                      </a14:imgEffect>
                    </a14:imgLayer>
                  </a14:imgProps>
                </a:ext>
              </a:extLst>
            </a:blip>
            <a:srcRect t="38180" r="227" b="8632"/>
            <a:stretch/>
          </p:blipFill>
          <p:spPr>
            <a:xfrm>
              <a:off x="557914" y="1068262"/>
              <a:ext cx="915565" cy="586738"/>
            </a:xfrm>
            <a:prstGeom prst="rect">
              <a:avLst/>
            </a:prstGeom>
          </p:spPr>
        </p:pic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C9A31AFB-4570-46D6-9AB8-8F62884DF1D8}"/>
              </a:ext>
            </a:extLst>
          </p:cNvPr>
          <p:cNvGrpSpPr/>
          <p:nvPr/>
        </p:nvGrpSpPr>
        <p:grpSpPr>
          <a:xfrm>
            <a:off x="510294" y="3204050"/>
            <a:ext cx="863390" cy="790080"/>
            <a:chOff x="575585" y="2390580"/>
            <a:chExt cx="863390" cy="790080"/>
          </a:xfrm>
        </p:grpSpPr>
        <p:sp>
          <p:nvSpPr>
            <p:cNvPr id="21" name="วงรี 20">
              <a:extLst>
                <a:ext uri="{FF2B5EF4-FFF2-40B4-BE49-F238E27FC236}">
                  <a16:creationId xmlns:a16="http://schemas.microsoft.com/office/drawing/2014/main" id="{1A3937EF-78D3-43E8-81B6-1BF9D3D53EFE}"/>
                </a:ext>
              </a:extLst>
            </p:cNvPr>
            <p:cNvSpPr/>
            <p:nvPr/>
          </p:nvSpPr>
          <p:spPr>
            <a:xfrm>
              <a:off x="580572" y="2390580"/>
              <a:ext cx="858403" cy="7900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id="{8768C41E-6926-442A-BD3D-725E09671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10" b="89899" l="9886" r="89734">
                          <a14:foregroundMark x1="19392" y1="26768" x2="25856" y2="65152"/>
                          <a14:foregroundMark x1="15589" y1="50000" x2="20532" y2="75758"/>
                          <a14:foregroundMark x1="29278" y1="48485" x2="25475" y2="77273"/>
                          <a14:foregroundMark x1="28897" y1="73737" x2="30418" y2="74747"/>
                          <a14:foregroundMark x1="30798" y1="37374" x2="44106" y2="19697"/>
                          <a14:foregroundMark x1="30798" y1="50505" x2="34981" y2="70707"/>
                          <a14:foregroundMark x1="39163" y1="58081" x2="43346" y2="49495"/>
                          <a14:foregroundMark x1="31939" y1="43939" x2="33080" y2="55556"/>
                          <a14:foregroundMark x1="47909" y1="16162" x2="47148" y2="16162"/>
                          <a14:foregroundMark x1="45247" y1="16162" x2="60076" y2="37879"/>
                          <a14:foregroundMark x1="53612" y1="35354" x2="56274" y2="67172"/>
                          <a14:foregroundMark x1="43346" y1="30303" x2="52091" y2="68687"/>
                          <a14:foregroundMark x1="62357" y1="40909" x2="68441" y2="82323"/>
                          <a14:foregroundMark x1="63498" y1="68182" x2="55133" y2="84848"/>
                        </a14:backgroundRemoval>
                      </a14:imgEffect>
                    </a14:imgLayer>
                  </a14:imgProps>
                </a:ext>
              </a:extLst>
            </a:blip>
            <a:srcRect r="19332"/>
            <a:stretch/>
          </p:blipFill>
          <p:spPr>
            <a:xfrm>
              <a:off x="575585" y="2414350"/>
              <a:ext cx="797135" cy="743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209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D676E9C-8A46-4FB9-A6DA-701339846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4350589" y="357997"/>
            <a:ext cx="7444596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คำถามเพื่อวิเคราะห์สถานการณ์ภายใน  (7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6" name="ลูกศร: รูปห้าเหลี่ยม 15">
            <a:extLst>
              <a:ext uri="{FF2B5EF4-FFF2-40B4-BE49-F238E27FC236}">
                <a16:creationId xmlns:a16="http://schemas.microsoft.com/office/drawing/2014/main" id="{82F3DD2C-DDF7-413C-AC9F-2629DB132DB0}"/>
              </a:ext>
            </a:extLst>
          </p:cNvPr>
          <p:cNvSpPr/>
          <p:nvPr/>
        </p:nvSpPr>
        <p:spPr>
          <a:xfrm>
            <a:off x="1022050" y="1369663"/>
            <a:ext cx="3032365" cy="59953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Staff (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บุคลากร) </a:t>
            </a: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CD288806-9A38-44C3-98B7-B15400F81D7C}"/>
              </a:ext>
            </a:extLst>
          </p:cNvPr>
          <p:cNvSpPr/>
          <p:nvPr/>
        </p:nvSpPr>
        <p:spPr>
          <a:xfrm>
            <a:off x="1355049" y="2125943"/>
            <a:ext cx="9677718" cy="79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สำนักงานอธิการบดีมีการจัดการทรัพยากรบุคคลที่เหมาะสมกับความสามารถของพนักงงานหรือไม่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มีการพัฒนาบุคลากรที่ต่อเนื่องเพื่อตอบโจทย์เป้าหมายของสำนักงานอธิการบดีหรือไม่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ลูกศร: รูปห้าเหลี่ยม 23">
            <a:extLst>
              <a:ext uri="{FF2B5EF4-FFF2-40B4-BE49-F238E27FC236}">
                <a16:creationId xmlns:a16="http://schemas.microsoft.com/office/drawing/2014/main" id="{1D4C6865-BAB0-402F-BFD6-0287C23FEA95}"/>
              </a:ext>
            </a:extLst>
          </p:cNvPr>
          <p:cNvSpPr/>
          <p:nvPr/>
        </p:nvSpPr>
        <p:spPr>
          <a:xfrm>
            <a:off x="944482" y="3338862"/>
            <a:ext cx="3109933" cy="599536"/>
          </a:xfrm>
          <a:prstGeom prst="homePlat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Skills (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ทักษะ) </a:t>
            </a: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9621EE9A-B677-4D6F-A43F-CACC5051CF20}"/>
              </a:ext>
            </a:extLst>
          </p:cNvPr>
          <p:cNvSpPr/>
          <p:nvPr/>
        </p:nvSpPr>
        <p:spPr>
          <a:xfrm>
            <a:off x="1355049" y="4084434"/>
            <a:ext cx="9677718" cy="79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พนักงานมีทักษะที่จำเป็นต่อการดำเนินงานในปัจจุบันและอนาคตหรือไม่</a:t>
            </a:r>
          </a:p>
          <a:p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3098EE8C-E651-45CE-B648-0F35DF1DF132}"/>
              </a:ext>
            </a:extLst>
          </p:cNvPr>
          <p:cNvGrpSpPr/>
          <p:nvPr/>
        </p:nvGrpSpPr>
        <p:grpSpPr>
          <a:xfrm>
            <a:off x="543210" y="1274391"/>
            <a:ext cx="858403" cy="790080"/>
            <a:chOff x="543210" y="1274391"/>
            <a:chExt cx="858403" cy="790080"/>
          </a:xfrm>
        </p:grpSpPr>
        <p:sp>
          <p:nvSpPr>
            <p:cNvPr id="10" name="วงรี 9">
              <a:extLst>
                <a:ext uri="{FF2B5EF4-FFF2-40B4-BE49-F238E27FC236}">
                  <a16:creationId xmlns:a16="http://schemas.microsoft.com/office/drawing/2014/main" id="{09D1C662-DC7A-43A9-87C8-774EACD6F0F3}"/>
                </a:ext>
              </a:extLst>
            </p:cNvPr>
            <p:cNvSpPr/>
            <p:nvPr/>
          </p:nvSpPr>
          <p:spPr>
            <a:xfrm>
              <a:off x="543210" y="1274391"/>
              <a:ext cx="858403" cy="7900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338DB83A-4E16-4041-BF17-3800E5D566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636" b="96364" l="1466" r="98046">
                          <a14:foregroundMark x1="12052" y1="41818" x2="12052" y2="41818"/>
                          <a14:foregroundMark x1="11564" y1="41039" x2="12704" y2="47792"/>
                          <a14:foregroundMark x1="23127" y1="50649" x2="27524" y2="56623"/>
                          <a14:foregroundMark x1="36808" y1="54286" x2="39414" y2="60519"/>
                          <a14:foregroundMark x1="49674" y1="57662" x2="53420" y2="64935"/>
                          <a14:foregroundMark x1="65472" y1="52468" x2="66938" y2="60779"/>
                          <a14:foregroundMark x1="77687" y1="47273" x2="76384" y2="53766"/>
                          <a14:foregroundMark x1="91205" y1="36104" x2="89577" y2="38182"/>
                          <a14:foregroundMark x1="89251" y1="41299" x2="88274" y2="49870"/>
                        </a14:backgroundRemoval>
                      </a14:imgEffect>
                    </a14:imgLayer>
                  </a14:imgProps>
                </a:ext>
              </a:extLst>
            </a:blip>
            <a:srcRect l="14078" t="29354" r="22367" b="2775"/>
            <a:stretch/>
          </p:blipFill>
          <p:spPr>
            <a:xfrm>
              <a:off x="616544" y="1431135"/>
              <a:ext cx="711734" cy="476592"/>
            </a:xfrm>
            <a:prstGeom prst="rect">
              <a:avLst/>
            </a:prstGeom>
          </p:spPr>
        </p:pic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ADF34351-BD33-435E-99A2-28CCE96DBA81}"/>
              </a:ext>
            </a:extLst>
          </p:cNvPr>
          <p:cNvGrpSpPr/>
          <p:nvPr/>
        </p:nvGrpSpPr>
        <p:grpSpPr>
          <a:xfrm>
            <a:off x="515281" y="3204050"/>
            <a:ext cx="858403" cy="790080"/>
            <a:chOff x="515281" y="3204050"/>
            <a:chExt cx="858403" cy="790080"/>
          </a:xfrm>
        </p:grpSpPr>
        <p:sp>
          <p:nvSpPr>
            <p:cNvPr id="21" name="วงรี 20">
              <a:extLst>
                <a:ext uri="{FF2B5EF4-FFF2-40B4-BE49-F238E27FC236}">
                  <a16:creationId xmlns:a16="http://schemas.microsoft.com/office/drawing/2014/main" id="{1A3937EF-78D3-43E8-81B6-1BF9D3D53EFE}"/>
                </a:ext>
              </a:extLst>
            </p:cNvPr>
            <p:cNvSpPr/>
            <p:nvPr/>
          </p:nvSpPr>
          <p:spPr>
            <a:xfrm>
              <a:off x="515281" y="3204050"/>
              <a:ext cx="858403" cy="7900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4A172224-6787-4882-AF25-B02F13B1F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2" b="95154" l="9274" r="95565">
                          <a14:foregroundMark x1="80242" y1="27313" x2="80242" y2="27313"/>
                          <a14:foregroundMark x1="84274" y1="38326" x2="84274" y2="38326"/>
                          <a14:foregroundMark x1="87500" y1="54185" x2="87500" y2="54185"/>
                          <a14:foregroundMark x1="84274" y1="63877" x2="84274" y2="63877"/>
                          <a14:foregroundMark x1="81048" y1="73568" x2="81048" y2="73568"/>
                          <a14:foregroundMark x1="66935" y1="83700" x2="66935" y2="83700"/>
                          <a14:foregroundMark x1="56452" y1="85903" x2="56452" y2="85903"/>
                          <a14:foregroundMark x1="43952" y1="82379" x2="43952" y2="82379"/>
                          <a14:foregroundMark x1="26210" y1="73568" x2="26210" y2="73568"/>
                          <a14:foregroundMark x1="26210" y1="62555" x2="26210" y2="62555"/>
                          <a14:foregroundMark x1="31855" y1="77533" x2="31855" y2="77533"/>
                          <a14:foregroundMark x1="24194" y1="51101" x2="24194" y2="51101"/>
                          <a14:foregroundMark x1="25806" y1="39648" x2="25806" y2="39648"/>
                          <a14:foregroundMark x1="31048" y1="26872" x2="31048" y2="26872"/>
                          <a14:foregroundMark x1="44758" y1="19824" x2="44758" y2="19824"/>
                          <a14:foregroundMark x1="55645" y1="17181" x2="55645" y2="17181"/>
                          <a14:foregroundMark x1="54435" y1="33040" x2="54435" y2="33040"/>
                          <a14:foregroundMark x1="66935" y1="37004" x2="66935" y2="37004"/>
                          <a14:foregroundMark x1="72984" y1="50661" x2="72984" y2="50661"/>
                          <a14:foregroundMark x1="68548" y1="65639" x2="68548" y2="65639"/>
                          <a14:foregroundMark x1="43548" y1="39648" x2="43548" y2="39648"/>
                          <a14:foregroundMark x1="37500" y1="50220" x2="37500" y2="50220"/>
                          <a14:foregroundMark x1="41935" y1="66520" x2="41935" y2="66520"/>
                          <a14:foregroundMark x1="68952" y1="20264" x2="68952" y2="20264"/>
                        </a14:backgroundRemoval>
                      </a14:imgEffect>
                    </a14:imgLayer>
                  </a14:imgProps>
                </a:ext>
              </a:extLst>
            </a:blip>
            <a:srcRect l="13239"/>
            <a:stretch/>
          </p:blipFill>
          <p:spPr>
            <a:xfrm>
              <a:off x="616544" y="3222680"/>
              <a:ext cx="706707" cy="745572"/>
            </a:xfrm>
            <a:prstGeom prst="rect">
              <a:avLst/>
            </a:prstGeom>
          </p:spPr>
        </p:pic>
      </p:grpSp>
      <p:pic>
        <p:nvPicPr>
          <p:cNvPr id="1026" name="Picture 2" descr="หน้า 4 | สงสัย png | PNGEgg">
            <a:extLst>
              <a:ext uri="{FF2B5EF4-FFF2-40B4-BE49-F238E27FC236}">
                <a16:creationId xmlns:a16="http://schemas.microsoft.com/office/drawing/2014/main" id="{E49D8DE3-CFB0-490D-BA22-9671659CF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8" b="99796" l="10000" r="90000">
                        <a14:foregroundMark x1="29556" y1="52755" x2="28556" y2="60510"/>
                        <a14:foregroundMark x1="27778" y1="41735" x2="29778" y2="43673"/>
                        <a14:foregroundMark x1="50111" y1="34082" x2="52667" y2="38367"/>
                        <a14:foregroundMark x1="72667" y1="41122" x2="74667" y2="43878"/>
                        <a14:foregroundMark x1="73667" y1="56020" x2="75556" y2="71224"/>
                        <a14:foregroundMark x1="76000" y1="20612" x2="74889" y2="23776"/>
                        <a14:foregroundMark x1="72222" y1="30102" x2="72222" y2="30102"/>
                        <a14:foregroundMark x1="53889" y1="3571" x2="54000" y2="7041"/>
                        <a14:foregroundMark x1="51333" y1="21633" x2="51333" y2="21633"/>
                        <a14:foregroundMark x1="30444" y1="20714" x2="30778" y2="23163"/>
                        <a14:foregroundMark x1="28000" y1="29388" x2="28000" y2="2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492" y="3812875"/>
            <a:ext cx="2674460" cy="291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25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8C89836-2698-4D03-8816-E23BC80C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6"/>
            <a:ext cx="12192000" cy="6846424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0" y="357997"/>
            <a:ext cx="7444596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คำถามเพื่อวิเคราะห์สถานการณ์ภายนอก  (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PESTLE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A9461727-3C16-4384-BEC1-C4D3FD6E9A17}"/>
              </a:ext>
            </a:extLst>
          </p:cNvPr>
          <p:cNvSpPr/>
          <p:nvPr/>
        </p:nvSpPr>
        <p:spPr>
          <a:xfrm>
            <a:off x="1091162" y="1236747"/>
            <a:ext cx="2678544" cy="504645"/>
          </a:xfrm>
          <a:prstGeom prst="rect">
            <a:avLst/>
          </a:prstGeom>
          <a:solidFill>
            <a:srgbClr val="EC3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     Political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(การเมือง)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9C89E99-3221-4E28-B678-3325D7C5E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656">
                        <a14:backgroundMark x1="10938" y1="4196" x2="34375" y2="3497"/>
                        <a14:backgroundMark x1="42188" y1="2797" x2="71875" y2="2797"/>
                        <a14:backgroundMark x1="3125" y1="26573" x2="3906" y2="55944"/>
                        <a14:backgroundMark x1="10156" y1="80420" x2="20313" y2="88112"/>
                        <a14:backgroundMark x1="26563" y1="96503" x2="55469" y2="99301"/>
                        <a14:backgroundMark x1="66406" y1="93007" x2="54688" y2="99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730" y="1035170"/>
            <a:ext cx="1009376" cy="1127662"/>
          </a:xfrm>
          <a:prstGeom prst="rect">
            <a:avLst/>
          </a:prstGeom>
        </p:spPr>
      </p:pic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3787BA68-D7FB-4C0E-BBC0-B172A46B681F}"/>
              </a:ext>
            </a:extLst>
          </p:cNvPr>
          <p:cNvSpPr/>
          <p:nvPr/>
        </p:nvSpPr>
        <p:spPr>
          <a:xfrm>
            <a:off x="1257141" y="1879934"/>
            <a:ext cx="9677718" cy="79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นโยบายหรือกฎหมายปัจจุบันมีผลกระทบต่อการดำเนินงานของสำนักงานอธิการบดีอย่างไร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ปัจจัยทางการเมืองมีความเสี่ยงหรือโอกาสใดที่ควรพิจารณาเป็นพิเศษ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922BEEAA-AE21-44F1-8E5E-1C60D724A92C}"/>
              </a:ext>
            </a:extLst>
          </p:cNvPr>
          <p:cNvSpPr/>
          <p:nvPr/>
        </p:nvSpPr>
        <p:spPr>
          <a:xfrm>
            <a:off x="901418" y="2929966"/>
            <a:ext cx="2678544" cy="504645"/>
          </a:xfrm>
          <a:prstGeom prst="rect">
            <a:avLst/>
          </a:prstGeom>
          <a:solidFill>
            <a:srgbClr val="01A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     Economic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(เศรษฐกิจ)</a:t>
            </a: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18BCA6A6-EB03-4C79-8CC4-13C3111CA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9" b="96552" l="3226" r="96774">
                        <a14:foregroundMark x1="32258" y1="30345" x2="58065" y2="50345"/>
                        <a14:foregroundMark x1="69355" y1="39310" x2="25806" y2="52414"/>
                        <a14:foregroundMark x1="16935" y1="16552" x2="12097" y2="68276"/>
                        <a14:foregroundMark x1="23387" y1="15862" x2="68548" y2="17931"/>
                        <a14:foregroundMark x1="70161" y1="17931" x2="79839" y2="47586"/>
                        <a14:foregroundMark x1="33065" y1="64828" x2="75806" y2="56552"/>
                        <a14:foregroundMark x1="45161" y1="73103" x2="45968" y2="855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730" y="2685313"/>
            <a:ext cx="1009376" cy="1216324"/>
          </a:xfrm>
          <a:prstGeom prst="rect">
            <a:avLst/>
          </a:prstGeom>
        </p:spPr>
      </p:pic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FA6EDEE3-731C-417E-A9EE-355FB1389A3C}"/>
              </a:ext>
            </a:extLst>
          </p:cNvPr>
          <p:cNvSpPr/>
          <p:nvPr/>
        </p:nvSpPr>
        <p:spPr>
          <a:xfrm>
            <a:off x="1257141" y="3618352"/>
            <a:ext cx="9677718" cy="79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สภาพเศรษฐกิจปัจจุบันส่งผลต่อกำไรหรือค่าใช้จ่ายในสำนักงานอธิการบดี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ปัจจัยทางการเมืองมีความเสี่ยงหรือโอกาสใดที่ควรพิจารณาเป็นพิเศษ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id="{81DD9938-20F5-449A-A34B-A16EE9261AE6}"/>
              </a:ext>
            </a:extLst>
          </p:cNvPr>
          <p:cNvSpPr/>
          <p:nvPr/>
        </p:nvSpPr>
        <p:spPr>
          <a:xfrm>
            <a:off x="1043754" y="4801446"/>
            <a:ext cx="2678544" cy="504645"/>
          </a:xfrm>
          <a:prstGeom prst="rect">
            <a:avLst/>
          </a:prstGeom>
          <a:solidFill>
            <a:srgbClr val="FDB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     Social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(สังคม)</a:t>
            </a: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82D5935F-35C6-41A8-A8D5-3B11589B2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479" l="2679" r="99107">
                        <a14:foregroundMark x1="20536" y1="15493" x2="90179" y2="57746"/>
                        <a14:foregroundMark x1="82143" y1="19718" x2="20536" y2="63380"/>
                        <a14:foregroundMark x1="13393" y1="26056" x2="55357" y2="88028"/>
                        <a14:foregroundMark x1="57143" y1="58451" x2="81250" y2="66901"/>
                        <a14:foregroundMark x1="58929" y1="14085" x2="83036" y2="36620"/>
                        <a14:foregroundMark x1="32143" y1="34507" x2="47321" y2="380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740" y="4546974"/>
            <a:ext cx="959355" cy="1216325"/>
          </a:xfrm>
          <a:prstGeom prst="rect">
            <a:avLst/>
          </a:prstGeom>
        </p:spPr>
      </p:pic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75A54E18-B53C-4928-89C4-7D8100CC8169}"/>
              </a:ext>
            </a:extLst>
          </p:cNvPr>
          <p:cNvSpPr/>
          <p:nvPr/>
        </p:nvSpPr>
        <p:spPr>
          <a:xfrm>
            <a:off x="1381095" y="5427790"/>
            <a:ext cx="9677718" cy="79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แนวโน้มพฤติกรรมหรือความคาดหวังทางสังคมในปัจจุบันมีผลต่อการดำเนินงานของสำนักงานอธิการบดีหรือไม่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สำนักงานอธิการบดีมีกลยุทธ์อย่างไรในการสร้างความสัมพันธ์ที่ดีกับชุมชนหรือสังโดยรวม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9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6" grpId="0" animBg="1"/>
      <p:bldP spid="27" grpId="0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8C89836-2698-4D03-8816-E23BC80C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6"/>
            <a:ext cx="12192000" cy="6846424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0" y="357997"/>
            <a:ext cx="7444596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คำถามเพื่อวิเคราะห์สถานการณ์ภายนอก  (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PESTLE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A9461727-3C16-4384-BEC1-C4D3FD6E9A17}"/>
              </a:ext>
            </a:extLst>
          </p:cNvPr>
          <p:cNvSpPr/>
          <p:nvPr/>
        </p:nvSpPr>
        <p:spPr>
          <a:xfrm>
            <a:off x="901417" y="1237890"/>
            <a:ext cx="3617573" cy="504645"/>
          </a:xfrm>
          <a:prstGeom prst="rect">
            <a:avLst/>
          </a:prstGeom>
          <a:solidFill>
            <a:srgbClr val="13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     Technological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(เทคโนโลยี)</a:t>
            </a: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922BEEAA-AE21-44F1-8E5E-1C60D724A92C}"/>
              </a:ext>
            </a:extLst>
          </p:cNvPr>
          <p:cNvSpPr/>
          <p:nvPr/>
        </p:nvSpPr>
        <p:spPr>
          <a:xfrm>
            <a:off x="901418" y="2996226"/>
            <a:ext cx="2279104" cy="504645"/>
          </a:xfrm>
          <a:prstGeom prst="rect">
            <a:avLst/>
          </a:prstGeom>
          <a:solidFill>
            <a:srgbClr val="465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     Legal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(กฎหมาย)</a:t>
            </a:r>
          </a:p>
        </p:txBody>
      </p: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id="{81DD9938-20F5-449A-A34B-A16EE9261AE6}"/>
              </a:ext>
            </a:extLst>
          </p:cNvPr>
          <p:cNvSpPr/>
          <p:nvPr/>
        </p:nvSpPr>
        <p:spPr>
          <a:xfrm>
            <a:off x="1043753" y="4801446"/>
            <a:ext cx="3594507" cy="504645"/>
          </a:xfrm>
          <a:prstGeom prst="rect">
            <a:avLst/>
          </a:prstGeom>
          <a:solidFill>
            <a:srgbClr val="99B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   Environmental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(สิ่งแวดล้อม)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F8512B6-24E5-425C-A150-63327D76D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7917" l="0" r="99200">
                        <a14:foregroundMark x1="44800" y1="34028" x2="48800" y2="39583"/>
                        <a14:foregroundMark x1="62400" y1="24306" x2="73600" y2="59028"/>
                        <a14:foregroundMark x1="80800" y1="25000" x2="22400" y2="65972"/>
                        <a14:foregroundMark x1="15200" y1="26389" x2="80800" y2="61806"/>
                        <a14:foregroundMark x1="79200" y1="64583" x2="17600" y2="64583"/>
                        <a14:foregroundMark x1="46400" y1="81944" x2="52000" y2="83333"/>
                        <a14:foregroundMark x1="29600" y1="16667" x2="76800" y2="20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147" y="954969"/>
            <a:ext cx="1040540" cy="121632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CFAC2FD-7969-47FE-AD9C-8882396E3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200" y1="24444" x2="72000" y2="61481"/>
                        <a14:foregroundMark x1="79200" y1="13333" x2="48000" y2="74074"/>
                        <a14:foregroundMark x1="55200" y1="25926" x2="32000" y2="68889"/>
                        <a14:foregroundMark x1="31200" y1="68889" x2="31200" y2="68889"/>
                        <a14:foregroundMark x1="28000" y1="40000" x2="83200" y2="60741"/>
                        <a14:foregroundMark x1="76800" y1="20741" x2="82400" y2="62963"/>
                        <a14:foregroundMark x1="75200" y1="15556" x2="22400" y2="19259"/>
                        <a14:foregroundMark x1="22400" y1="21481" x2="26400" y2="66667"/>
                        <a14:foregroundMark x1="43200" y1="77037" x2="49600" y2="8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738" y="2724675"/>
            <a:ext cx="999949" cy="1157187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4FC0525-D3C6-439B-ACC4-BBE1B22D4C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51" b="100000" l="1600" r="100000">
                        <a14:foregroundMark x1="31200" y1="25000" x2="73600" y2="67568"/>
                        <a14:foregroundMark x1="75200" y1="18243" x2="21600" y2="73649"/>
                        <a14:foregroundMark x1="25600" y1="35135" x2="90400" y2="59459"/>
                        <a14:foregroundMark x1="84800" y1="20270" x2="82400" y2="42568"/>
                        <a14:foregroundMark x1="67200" y1="18243" x2="30400" y2="19595"/>
                        <a14:foregroundMark x1="27200" y1="19595" x2="27200" y2="68919"/>
                        <a14:foregroundMark x1="56000" y1="71622" x2="49600" y2="891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147" y="4538372"/>
            <a:ext cx="1040540" cy="1271014"/>
          </a:xfrm>
          <a:prstGeom prst="rect">
            <a:avLst/>
          </a:prstGeom>
        </p:spPr>
      </p:pic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3787BA68-D7FB-4C0E-BBC0-B172A46B681F}"/>
              </a:ext>
            </a:extLst>
          </p:cNvPr>
          <p:cNvSpPr/>
          <p:nvPr/>
        </p:nvSpPr>
        <p:spPr>
          <a:xfrm>
            <a:off x="1257141" y="1879934"/>
            <a:ext cx="9677718" cy="79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เทคโนโลยีใหม่ ๆ ที่เกี่ยวข้องมีโอกาสหรือความเสี่ยงต่อการดำเนินงานของสำนักงานอธิการบดีอย่างไร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สำนักงานอธิการบดีมีแผนการนำเทคโนโลยีมาใช้เพื่อเพิ่มประสิทธิภาพหรือไม่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3787BA68-D7FB-4C0E-BBC0-B172A46B681F}"/>
              </a:ext>
            </a:extLst>
          </p:cNvPr>
          <p:cNvSpPr/>
          <p:nvPr/>
        </p:nvSpPr>
        <p:spPr>
          <a:xfrm>
            <a:off x="1257141" y="3664727"/>
            <a:ext cx="9677718" cy="79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กฎหมายหรือระเบียบข้อบังคับใหม่ที่อาจมีผลกระทบต่อสำนักงานอธิการบดีคืออะไร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สำงานอธิการบดีมีความพร้อมในการปรับตัวให้สอดคล้องกับกฎหมายเหล่านี้อย่างไร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3787BA68-D7FB-4C0E-BBC0-B172A46B681F}"/>
              </a:ext>
            </a:extLst>
          </p:cNvPr>
          <p:cNvSpPr/>
          <p:nvPr/>
        </p:nvSpPr>
        <p:spPr>
          <a:xfrm>
            <a:off x="1257141" y="5472910"/>
            <a:ext cx="9677718" cy="992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สำนักงานอธิการบดีให้ความสำคัญกับความยั่งยืนและการรักษาสิ่งแวดล้อมในกระบวนการทำงานอย่างไร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มีปัจจัยด้านสิ่งแวดล้อมใดบ้างที่อาจจะกระทบต่อการดำเนินงานในอนาคต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ทักษะที่ควรพัฒนาเพิ่มเติมเพื่อเพิ่มศักยภาพในอนาคตคืออะไร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76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9" grpId="0" animBg="1"/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-4" y="-24231"/>
            <a:ext cx="12192000" cy="1470991"/>
          </a:xfrm>
          <a:prstGeom prst="rect">
            <a:avLst/>
          </a:prstGeom>
          <a:solidFill>
            <a:srgbClr val="A49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016484" y="750343"/>
            <a:ext cx="6175512" cy="6107657"/>
          </a:xfrm>
          <a:prstGeom prst="rect">
            <a:avLst/>
          </a:prstGeom>
          <a:solidFill>
            <a:srgbClr val="FDF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750342"/>
            <a:ext cx="6016487" cy="6107657"/>
          </a:xfrm>
          <a:prstGeom prst="rect">
            <a:avLst/>
          </a:prstGeom>
          <a:solidFill>
            <a:srgbClr val="DED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1113182" y="150808"/>
            <a:ext cx="10071651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 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SWOT ANALYSIS 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ของสำนักงานอธิการบดี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9621EE9A-B677-4D6F-A43F-CACC5051CF20}"/>
              </a:ext>
            </a:extLst>
          </p:cNvPr>
          <p:cNvSpPr/>
          <p:nvPr/>
        </p:nvSpPr>
        <p:spPr>
          <a:xfrm>
            <a:off x="-4" y="836485"/>
            <a:ext cx="6003235" cy="397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      </a:t>
            </a:r>
            <a:r>
              <a:rPr lang="en-US" sz="3200" b="1" dirty="0">
                <a:solidFill>
                  <a:srgbClr val="7A6D6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STRENGTHS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: </a:t>
            </a:r>
            <a:r>
              <a:rPr lang="th-TH" sz="2400" b="1" dirty="0">
                <a:solidFill>
                  <a:srgbClr val="6E6256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จุดแข็ง </a:t>
            </a:r>
            <a:r>
              <a:rPr lang="en-US" sz="2400" b="1" dirty="0">
                <a:solidFill>
                  <a:srgbClr val="6E6256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+</a:t>
            </a:r>
            <a:r>
              <a:rPr lang="th-TH" sz="2400" b="1" dirty="0">
                <a:solidFill>
                  <a:srgbClr val="6E6256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6E6256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INTERNAL FACTORS</a:t>
            </a:r>
            <a:endParaRPr lang="th-TH" sz="2400" b="1" dirty="0">
              <a:solidFill>
                <a:srgbClr val="6E6256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9621EE9A-B677-4D6F-A43F-CACC5051CF20}"/>
              </a:ext>
            </a:extLst>
          </p:cNvPr>
          <p:cNvSpPr/>
          <p:nvPr/>
        </p:nvSpPr>
        <p:spPr>
          <a:xfrm>
            <a:off x="384316" y="1282028"/>
            <a:ext cx="5499652" cy="5456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S1.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มีแผนยุทธศาสตร์สำนักงานอธิการบดี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S2.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มีแผนปฏิบัติราชการสำนักงานอธิการบดี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S3.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มีการเผยแพร่แผนยุทธศาสตร์สำนักงานอธิการบดี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S4.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เป็นหน่วยงานสนับสนุนด้านการบริหารและขับเคลื่อนแผนยุทธศาสตร์สู่การปฏิบัติให้กับหน่วยงานและบุคลากรทุกภาคส่วน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S5.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บุคลากรทุกระดับมีส่วนร่วม มีทักษะในการปฏิบัติงานและมีความพร้อมในการบริการ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S6.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มีสภาพแวดล้อม อาคาร สถานที่ ที่สนับสนุนการดำเนินงานภายใต้งบประมาณที่จำกัด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S7.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บุคลากรมีทัศนคติที่ดีต่อองค์กรและรัก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องค์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กร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มีใจรักการให้ บริการ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S8.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มีหลักเกณฑ์การเข้าสู่ตำแหน่งที่สูงขึ้นของบุคลากรสายสนับสนุนที่ชัดเจน โดยนำเกณฑ์การบริหารบุคคลาจากส่วนกลาง (</a:t>
            </a:r>
            <a:r>
              <a:rPr lang="th-TH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กพ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อ.) มาอธิบายและจัดทำเอกสารประกอบให้มีความชัดเจนและเข้าใจง่ายมากยิ่งขึ้น</a:t>
            </a:r>
          </a:p>
          <a:p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9621EE9A-B677-4D6F-A43F-CACC5051CF20}"/>
              </a:ext>
            </a:extLst>
          </p:cNvPr>
          <p:cNvSpPr/>
          <p:nvPr/>
        </p:nvSpPr>
        <p:spPr>
          <a:xfrm>
            <a:off x="6321292" y="1113183"/>
            <a:ext cx="5764690" cy="5764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W1.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ขาดการถ่ายทอดแผนยุทธศาสตร์/แผนกลยุทธ/แผนปฏิบัติราชการ</a:t>
            </a:r>
            <a:endParaRPr lang="en-US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W2.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ไม่มีการขับเคลื่อนตัวชี้วัดการประเมินแผนปฏิบัติราชการเพื่อวัดผล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เป้าหมายของแผนยุทธศาสตร์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W3.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บุคลากรขาดองค์ความรู้ความเข้าใจในการปฏิบัติงาน/วัดผลประเมิน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โครงการ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W4.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การรายงานไม่เป็นไปตามไตรมาส/ไม่ได้กำหนดแผน/กิจกรรมในแผนปฏิบัติราชการตามไตรมาส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W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5. บุคลากรส่วนใหญ่ขาดทักษะและไม่พร้อมในการปฏิบัติงานข้ามสายงาน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Agile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)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W6.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ระบบเทคโนโลยีดิจิทัลที่มีอยู่ไม่ทันสมัย ไม่สามารถอำนวยความสะดวกใน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การปฏิบัติงานได้อย่างพอเพียง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W7.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ขาดการติดต่อสื่อสารที่มีประสิทธิภาพในองค์กร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W8.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มีบุคลากรบางส่วนขาดโอกาสในการเข้าสู่ตำแหน่งที่สูงขึ้นเนื่องจากขาดคุณสมบัติ เช่น ปฏิบัติงานมีผลงานเด่นแต่ฐานเงินเดือนไม่ถึงเกณฑ์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W9.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บุคลากรยังขาดความรู้ความเข้าใจในการเขียนประเมินค่างาน รวมถึงไม่เข้าใจหลักเกณฑ์ ไม่ได้รับการพัฒนาทักษะและสมรรถนะ จึงไม่สามารถเข้าสู่ตำแหน่งที่สูงขึ้นได้ร้อยละ 20 ตามเป้าหมายที่กำหนด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W10.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ขาดระบบพี่เลี้ยงในการพัฒนาสมรรถนะ การทำงานเพื่อขอตำแหน่งที่สูงขึ้น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W11.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ขาดการจัดทำสื่อหรือคลังความรู้ผ่านระบบดิจิทัลในการพัฒนาสมรรถนะในการจัดทำผลงาน เพื่อให้บุคลากรสายสนับสนุนสามารถเรียนรู้ได้ด้วยตนเอง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9621EE9A-B677-4D6F-A43F-CACC5051CF20}"/>
              </a:ext>
            </a:extLst>
          </p:cNvPr>
          <p:cNvSpPr/>
          <p:nvPr/>
        </p:nvSpPr>
        <p:spPr>
          <a:xfrm>
            <a:off x="6003234" y="859549"/>
            <a:ext cx="6188766" cy="397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     </a:t>
            </a:r>
            <a:r>
              <a:rPr lang="en-US" sz="3200" b="1" dirty="0">
                <a:solidFill>
                  <a:srgbClr val="7A6D6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WEAKNESSES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: </a:t>
            </a:r>
            <a:r>
              <a:rPr lang="th-TH" sz="2400" b="1" dirty="0">
                <a:solidFill>
                  <a:srgbClr val="6E6256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จุดอ่อน + </a:t>
            </a:r>
            <a:r>
              <a:rPr lang="en-US" sz="2400" b="1" dirty="0">
                <a:solidFill>
                  <a:srgbClr val="6E6256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INTERNAL FACTORS</a:t>
            </a:r>
            <a:r>
              <a:rPr lang="th-TH" sz="2400" b="1" dirty="0">
                <a:solidFill>
                  <a:srgbClr val="6E6256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52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-1" y="0"/>
            <a:ext cx="12192000" cy="1470991"/>
          </a:xfrm>
          <a:prstGeom prst="rect">
            <a:avLst/>
          </a:prstGeom>
          <a:solidFill>
            <a:srgbClr val="A49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1113182" y="150808"/>
            <a:ext cx="10071651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 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SWOT ANALYSIS 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ของสำนักงานอธิการบดี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790098"/>
            <a:ext cx="6016487" cy="6107657"/>
          </a:xfrm>
          <a:prstGeom prst="rect">
            <a:avLst/>
          </a:prstGeom>
          <a:solidFill>
            <a:srgbClr val="DED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016488" y="790099"/>
            <a:ext cx="6175512" cy="6107657"/>
          </a:xfrm>
          <a:prstGeom prst="rect">
            <a:avLst/>
          </a:prstGeom>
          <a:solidFill>
            <a:srgbClr val="FDF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9621EE9A-B677-4D6F-A43F-CACC5051CF20}"/>
              </a:ext>
            </a:extLst>
          </p:cNvPr>
          <p:cNvSpPr/>
          <p:nvPr/>
        </p:nvSpPr>
        <p:spPr>
          <a:xfrm>
            <a:off x="6003234" y="859549"/>
            <a:ext cx="6188766" cy="397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    </a:t>
            </a:r>
            <a:r>
              <a:rPr lang="en-US" sz="3200" b="1" dirty="0">
                <a:solidFill>
                  <a:srgbClr val="7A6D6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THRETS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: </a:t>
            </a:r>
            <a:r>
              <a:rPr lang="th-TH" sz="2400" b="1" dirty="0">
                <a:solidFill>
                  <a:srgbClr val="6E6256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จุดอ่อน + </a:t>
            </a:r>
            <a:r>
              <a:rPr lang="en-US" sz="2400" b="1" dirty="0">
                <a:solidFill>
                  <a:srgbClr val="6E6256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INTERNAL FACTORS</a:t>
            </a:r>
            <a:r>
              <a:rPr lang="th-TH" sz="2400" b="1" dirty="0">
                <a:solidFill>
                  <a:srgbClr val="6E6256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9621EE9A-B677-4D6F-A43F-CACC5051CF20}"/>
              </a:ext>
            </a:extLst>
          </p:cNvPr>
          <p:cNvSpPr/>
          <p:nvPr/>
        </p:nvSpPr>
        <p:spPr>
          <a:xfrm>
            <a:off x="-2" y="874644"/>
            <a:ext cx="6016490" cy="397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7A6D6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    </a:t>
            </a:r>
            <a:r>
              <a:rPr lang="en-US" sz="3200" b="1" dirty="0">
                <a:solidFill>
                  <a:srgbClr val="7A6D6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OPPORTUNITIES</a:t>
            </a:r>
            <a:r>
              <a:rPr lang="en-US" sz="2400" b="1" dirty="0">
                <a:solidFill>
                  <a:srgbClr val="7A6D6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: </a:t>
            </a:r>
            <a:r>
              <a:rPr lang="th-TH" sz="2400" b="1" dirty="0">
                <a:solidFill>
                  <a:srgbClr val="6E6256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โอกาส + </a:t>
            </a:r>
            <a:r>
              <a:rPr lang="en-US" sz="2400" b="1" dirty="0">
                <a:solidFill>
                  <a:srgbClr val="6E6256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EXTERNAL FACTORS</a:t>
            </a:r>
            <a:r>
              <a:rPr lang="th-TH" sz="2400" b="1" dirty="0">
                <a:solidFill>
                  <a:srgbClr val="6E6256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9621EE9A-B677-4D6F-A43F-CACC5051CF20}"/>
              </a:ext>
            </a:extLst>
          </p:cNvPr>
          <p:cNvSpPr/>
          <p:nvPr/>
        </p:nvSpPr>
        <p:spPr>
          <a:xfrm>
            <a:off x="351182" y="1152941"/>
            <a:ext cx="5499652" cy="4765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O1. </a:t>
            </a:r>
            <a:r>
              <a:rPr lang="th-TH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มีแผนยุทธศาสตร์มหาวิทยาลัยเป็นทิศทางการขับเคลื่อน</a:t>
            </a:r>
          </a:p>
          <a:p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O2. </a:t>
            </a:r>
            <a:r>
              <a:rPr lang="th-TH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มีการสนับสนุน ส่งเสริมให้เป็นไปตามเป้าหมายในแผนยุทธศาสตร์มหาวิทยาลัย</a:t>
            </a:r>
          </a:p>
          <a:p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O3. </a:t>
            </a:r>
            <a:r>
              <a:rPr lang="th-TH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ผู้บริหารสนับสนุนกิจกรรมตามแผนเพื่อบรรลุเป้าหมา/ตัวชี้วัด</a:t>
            </a:r>
          </a:p>
          <a:p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O</a:t>
            </a:r>
            <a:r>
              <a:rPr lang="th-TH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4. หน่วยงานในสำนักงานอธิการบดีมีเครือข่าย ความร่วมมือระหว่างหน่วยงานภายในและภายนอกทั้งภาครัฐและเอกชน ในการนำข้อมูลต่าง ๆ มาใช้ประโยชน์ในการพัฒนาระบบบริหารจัดการ</a:t>
            </a:r>
          </a:p>
          <a:p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O5. </a:t>
            </a:r>
            <a:r>
              <a:rPr lang="th-TH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นโยบายของมหาวิทยาลัยราชภัฏสุรินทร์ส่งเสริมการพัฒนางานแบบเน้นประสิทธิภาพ ประสิทธิผล (</a:t>
            </a:r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Agile</a:t>
            </a:r>
            <a:r>
              <a:rPr lang="th-TH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) และการทำงานข้ามสายงาน</a:t>
            </a:r>
          </a:p>
          <a:p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O</a:t>
            </a:r>
            <a:r>
              <a:rPr lang="th-TH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6. มีช่องทางสื่อสาร (</a:t>
            </a:r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Social media</a:t>
            </a:r>
            <a:r>
              <a:rPr lang="th-TH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) เพิ่มโอกาสในการเผยแพร่ข่าวสารให้กับนักศึกษา บุคลากร หน่วยงานภายในและภายนอก ได้มากยิ่งขึ้น</a:t>
            </a:r>
          </a:p>
          <a:p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O</a:t>
            </a:r>
            <a:r>
              <a:rPr lang="th-TH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7. มีองค์ความรู้ที่ได้จาวิทยากรภายนอกเพื่อพัฒนาการดำเนินงานให้เกิดประสิทธิภาพ</a:t>
            </a:r>
          </a:p>
          <a:p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O8. </a:t>
            </a:r>
            <a:r>
              <a:rPr lang="th-TH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ผู้บริหารให้การสนับสนุนและผลักดันให้บุคลากรเข้าสู่ตำแหน่งที่สูงขึ้น</a:t>
            </a: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9621EE9A-B677-4D6F-A43F-CACC5051CF20}"/>
              </a:ext>
            </a:extLst>
          </p:cNvPr>
          <p:cNvSpPr/>
          <p:nvPr/>
        </p:nvSpPr>
        <p:spPr>
          <a:xfrm>
            <a:off x="6400796" y="1152940"/>
            <a:ext cx="5499652" cy="5705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T1.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ไม่สามารถปฏิบัติงาน/กิจกรรมตามแผน/ห้วงเวลา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T2.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ปัจจัย/กิจกรรมภายนอกแผนเป็นผลกระทบส่งผลให้ไม่สามารถดำเนินกิจกรรมการตามแผนได้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T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3. นโยบายและมาตรการเร่งด่วนต่าง ๆ ของภาครัฐส่งผลกระทบต่อการบริหารจัดการภายในของสำนักงานอธิการบดี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T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4. งบประมาณที่ได้รับการสนับสนุนลดลง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T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5. การเปลี่ยนแปลงของสภาพแวดล้อม เศรษฐกิจ สังคม เทคโนโลยีและนวัตกรรมเกิดขึ้นอย่างรวดเร็ว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T6.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ขาดระบบการดับ ติดตามประเมินผลการดำเนินโครงการที่มีประสิทธิภาพส่งผลต่อการประเมินประกันคุณภาพการศึกษา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T7.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กรรมการผู้ทรงคุณวุฒภายนอกที่มาช่วยในการประเมินวิเคราะห์ภารกิจงาน/ประเมินผลงาน มีเวลาว่างในการเข้าประชุมไม่พร้อมกัน หรือในบางสายงานหาผู้ทรงคุณวุฒิที่เชี่ยวชาญ สายงานนั้น ๆ ไม่ได้ นอกจากนี้บางครั้งผู้ทรงคุณวุฒิ</a:t>
            </a:r>
            <a:r>
              <a:rPr lang="th-TH" sz="1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ส่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งานล่าช้า/ใช้เวลานาน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T8.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การแบ่งสาวนราชการภายในยังไม่มีความชัดเจน ส่งผลเกี่ยวกับการมอบหมายงาน เพื่อขำตำแหน่งที่สูงขึ้น และการเลือกข้อหัวในการจัดทำคู่มือการปฏิบัติงาน เกิดความไม่เข้าใจในวัตถุประสงค์หรือเป้าหมายขององค์กรรวามไปจนถึงไม่เห็นภาพรวมของการดำเนินงานขององค์กร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T9.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ขาดการสร้างเครือข่ายจากหน่วยงานภายนอก ภาครัฐ หรือมหาวิทยาลัยอื่น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T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10. บุคลากรขาดการพัฒนางานวิจัย 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R2R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endParaRPr lang="th-TH" sz="21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292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r="914"/>
          <a:stretch/>
        </p:blipFill>
        <p:spPr>
          <a:xfrm>
            <a:off x="0" y="-1717"/>
            <a:ext cx="12192000" cy="6858001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4B40B7E3-CA5D-474C-B70C-72870BF2E594}"/>
              </a:ext>
            </a:extLst>
          </p:cNvPr>
          <p:cNvSpPr/>
          <p:nvPr/>
        </p:nvSpPr>
        <p:spPr>
          <a:xfrm>
            <a:off x="1285461" y="2947017"/>
            <a:ext cx="10071651" cy="599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ข้อจำกัดของการวิเคราะห์ </a:t>
            </a:r>
            <a:r>
              <a:rPr lang="en-US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SWOT</a:t>
            </a:r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69844" y="564876"/>
            <a:ext cx="4081670" cy="1815548"/>
          </a:xfrm>
          <a:prstGeom prst="roundRect">
            <a:avLst/>
          </a:prstGeom>
          <a:solidFill>
            <a:srgbClr val="8E8171"/>
          </a:solidFill>
          <a:ln>
            <a:solidFill>
              <a:srgbClr val="FDF7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ไม่มีการจัดลำดับความสำคัญ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ของปัญหา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7275442" y="564876"/>
            <a:ext cx="4081670" cy="1815548"/>
          </a:xfrm>
          <a:prstGeom prst="roundRect">
            <a:avLst/>
          </a:prstGeom>
          <a:solidFill>
            <a:srgbClr val="8E81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ไม่มีทางแก้ปัญหาหรือเสนอทางเลือกในการตัดสินใจ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569844" y="4293644"/>
            <a:ext cx="4081670" cy="1815548"/>
          </a:xfrm>
          <a:prstGeom prst="roundRect">
            <a:avLst/>
          </a:prstGeom>
          <a:solidFill>
            <a:srgbClr val="8E81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อาจสร้างแนวคิดได้มากเกินไป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แต่ไม่ได้ช่วยให้คุณเลือกแนวคิดที่ดีที่สุด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7275442" y="4293644"/>
            <a:ext cx="4081670" cy="1815548"/>
          </a:xfrm>
          <a:prstGeom prst="roundRect">
            <a:avLst/>
          </a:prstGeom>
          <a:solidFill>
            <a:srgbClr val="8E81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สามารถสร้างข้อมูลได้มาก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แต่อาจจะใช้ประโยชน์ไม่ได้ทั้งหมด</a:t>
            </a:r>
          </a:p>
        </p:txBody>
      </p:sp>
    </p:spTree>
    <p:extLst>
      <p:ext uri="{BB962C8B-B14F-4D97-AF65-F5344CB8AC3E}">
        <p14:creationId xmlns:p14="http://schemas.microsoft.com/office/powerpoint/2010/main" val="23941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5383</Words>
  <Application>Microsoft Office PowerPoint</Application>
  <PresentationFormat>Widescreen</PresentationFormat>
  <Paragraphs>470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Angsana New</vt:lpstr>
      <vt:lpstr>Arial</vt:lpstr>
      <vt:lpstr>Calibri</vt:lpstr>
      <vt:lpstr>Calibri Light</vt:lpstr>
      <vt:lpstr>Cordia New</vt:lpstr>
      <vt:lpstr>TH SarabunPSK</vt:lpstr>
      <vt:lpstr>Wingdings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Welcome</dc:creator>
  <cp:lastModifiedBy>rangsan.si</cp:lastModifiedBy>
  <cp:revision>95</cp:revision>
  <dcterms:created xsi:type="dcterms:W3CDTF">2024-10-31T07:58:05Z</dcterms:created>
  <dcterms:modified xsi:type="dcterms:W3CDTF">2024-11-04T09:28:04Z</dcterms:modified>
</cp:coreProperties>
</file>